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embeddedFontLst>
    <p:embeddedFont>
      <p:font typeface="Roboto"/>
      <p:regular r:id="rId19"/>
      <p:bold r:id="rId20"/>
      <p:italic r:id="rId21"/>
      <p:boldItalic r:id="rId22"/>
    </p:embeddedFont>
    <p:embeddedFont>
      <p:font typeface="Poppins"/>
      <p:regular r:id="rId23"/>
      <p:bold r:id="rId24"/>
      <p:italic r:id="rId25"/>
      <p:boldItalic r:id="rId26"/>
    </p:embeddedFont>
    <p:embeddedFont>
      <p:font typeface="Source Code Pro"/>
      <p:regular r:id="rId27"/>
      <p:bold r:id="rId28"/>
      <p:italic r:id="rId29"/>
      <p:boldItalic r:id="rId30"/>
    </p:embeddedFont>
    <p:embeddedFont>
      <p:font typeface="Work Sans"/>
      <p:regular r:id="rId31"/>
      <p:bold r:id="rId32"/>
      <p:italic r:id="rId33"/>
      <p:boldItalic r:id="rId34"/>
    </p:embeddedFont>
    <p:embeddedFont>
      <p:font typeface="Oswald"/>
      <p:regular r:id="rId35"/>
      <p:bold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fntdata"/><Relationship Id="rId22" Type="http://schemas.openxmlformats.org/officeDocument/2006/relationships/font" Target="fonts/Roboto-boldItalic.fntdata"/><Relationship Id="rId21" Type="http://schemas.openxmlformats.org/officeDocument/2006/relationships/font" Target="fonts/Roboto-italic.fntdata"/><Relationship Id="rId24" Type="http://schemas.openxmlformats.org/officeDocument/2006/relationships/font" Target="fonts/Poppins-bold.fntdata"/><Relationship Id="rId23" Type="http://schemas.openxmlformats.org/officeDocument/2006/relationships/font" Target="fonts/Poppins-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Poppins-boldItalic.fntdata"/><Relationship Id="rId25" Type="http://schemas.openxmlformats.org/officeDocument/2006/relationships/font" Target="fonts/Poppins-italic.fntdata"/><Relationship Id="rId28" Type="http://schemas.openxmlformats.org/officeDocument/2006/relationships/font" Target="fonts/SourceCodePro-bold.fntdata"/><Relationship Id="rId27" Type="http://schemas.openxmlformats.org/officeDocument/2006/relationships/font" Target="fonts/SourceCodePro-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SourceCodePro-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WorkSans-regular.fntdata"/><Relationship Id="rId30" Type="http://schemas.openxmlformats.org/officeDocument/2006/relationships/font" Target="fonts/SourceCodePro-boldItalic.fntdata"/><Relationship Id="rId11" Type="http://schemas.openxmlformats.org/officeDocument/2006/relationships/slide" Target="slides/slide6.xml"/><Relationship Id="rId33" Type="http://schemas.openxmlformats.org/officeDocument/2006/relationships/font" Target="fonts/WorkSans-italic.fntdata"/><Relationship Id="rId10" Type="http://schemas.openxmlformats.org/officeDocument/2006/relationships/slide" Target="slides/slide5.xml"/><Relationship Id="rId32" Type="http://schemas.openxmlformats.org/officeDocument/2006/relationships/font" Target="fonts/WorkSans-bold.fntdata"/><Relationship Id="rId13" Type="http://schemas.openxmlformats.org/officeDocument/2006/relationships/slide" Target="slides/slide8.xml"/><Relationship Id="rId35" Type="http://schemas.openxmlformats.org/officeDocument/2006/relationships/font" Target="fonts/Oswald-regular.fntdata"/><Relationship Id="rId12" Type="http://schemas.openxmlformats.org/officeDocument/2006/relationships/slide" Target="slides/slide7.xml"/><Relationship Id="rId34" Type="http://schemas.openxmlformats.org/officeDocument/2006/relationships/font" Target="fonts/WorkSans-boldItalic.fntdata"/><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font" Target="fonts/Oswald-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Roboto-regular.fntdata"/><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fa7bcb9fe2_1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fa7bcb9fe2_1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
                <a:solidFill>
                  <a:schemeClr val="dk1"/>
                </a:solidFill>
              </a:rPr>
              <a:t>Thank you so much for your interest in volunteering with the Election Protection Hotline, run by the Lawyers’ Committee for Civil Rights Under the Law.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fa7bcb9fe2_7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66" name="Google Shape;66;g3fa7bcb9fe2_7_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fa7bcb9fe2_7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
                <a:solidFill>
                  <a:schemeClr val="dk1"/>
                </a:solidFill>
              </a:rPr>
              <a:t>The goal of this training is to give you the information you need to have a successful  hotline shift helping voters. After completing this training, you will have knowledge of hotline operations, the tools used, how to interact with voters and others in the hotline space, where to find answers, how to log information, and how to get help. </a:t>
            </a:r>
            <a:endParaRPr/>
          </a:p>
        </p:txBody>
      </p:sp>
      <p:sp>
        <p:nvSpPr>
          <p:cNvPr id="72" name="Google Shape;72;g3fa7bcb9fe2_7_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2efcfa29bf8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
                <a:solidFill>
                  <a:schemeClr val="dk1"/>
                </a:solidFill>
              </a:rPr>
              <a:t>The goal of this training is to give you the information you need to have a successful  hotline shift helping voters. After completing this training, you will have knowledge of hotline operations, the tools used, how to interact with voters and others in the hotline space, where to find answers, how to log information, and how to get help. </a:t>
            </a:r>
            <a:endParaRPr/>
          </a:p>
        </p:txBody>
      </p:sp>
      <p:sp>
        <p:nvSpPr>
          <p:cNvPr id="78" name="Google Shape;78;g2efcfa29bf8_0_1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fa7bcb9fe2_23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84" name="Google Shape;84;g3fa7bcb9fe2_23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fa7bcb9fe2_23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90" name="Google Shape;90;g3fa7bcb9fe2_23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fa7bcb9fe2_23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p:txBody>
      </p:sp>
      <p:sp>
        <p:nvSpPr>
          <p:cNvPr id="97" name="Google Shape;97;g3fa7bcb9fe2_23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fa7bcb9fe2_23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fa7bcb9fe2_23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
                <a:solidFill>
                  <a:schemeClr val="dk1"/>
                </a:solidFill>
              </a:rPr>
              <a:t>Thank you so much for your interest in volunteering with the Election Protection Hotline, run by the Lawyers’ Committee for Civil Rights Under the Law.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fa7bcb9fe2_23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425">
            <a:solidFill>
              <a:srgbClr val="000000"/>
            </a:solidFill>
            <a:prstDash val="solid"/>
            <a:round/>
            <a:headEnd len="sm" w="sm" type="none"/>
            <a:tailEnd len="sm" w="sm" type="none"/>
          </a:ln>
        </p:spPr>
      </p:sp>
      <p:sp>
        <p:nvSpPr>
          <p:cNvPr id="110" name="Google Shape;110;g3fa7bcb9fe2_23_27:notes"/>
          <p:cNvSpPr txBox="1"/>
          <p:nvPr>
            <p:ph idx="1" type="body"/>
          </p:nvPr>
        </p:nvSpPr>
        <p:spPr>
          <a:xfrm>
            <a:off x="685800" y="4343400"/>
            <a:ext cx="5486400" cy="4114800"/>
          </a:xfrm>
          <a:prstGeom prst="rect">
            <a:avLst/>
          </a:prstGeom>
          <a:noFill/>
          <a:ln>
            <a:noFill/>
          </a:ln>
        </p:spPr>
        <p:txBody>
          <a:bodyPr anchorCtr="0" anchor="t" bIns="89425" lIns="89425" spcFirstLastPara="1" rIns="89425" wrap="square" tIns="89425">
            <a:noAutofit/>
          </a:bodyPr>
          <a:lstStyle/>
          <a:p>
            <a:pPr indent="0" lvl="0" marL="0" rtl="0" algn="l">
              <a:lnSpc>
                <a:spcPct val="115000"/>
              </a:lnSpc>
              <a:spcBef>
                <a:spcPts val="1200"/>
              </a:spcBef>
              <a:spcAft>
                <a:spcPts val="0"/>
              </a:spcAft>
              <a:buClr>
                <a:schemeClr val="dk1"/>
              </a:buClr>
              <a:buSzPts val="1100"/>
              <a:buFont typeface="Arial"/>
              <a:buNone/>
            </a:pPr>
            <a:r>
              <a:rPr lang="en"/>
              <a:t>The Legal Roving Monitor Program is designed to extend Election Protection's legal response capacity directly into communities. Rather than relying exclusively on stationary poll monitors, we place trained attorneys in the field who can observe what's happening at various polling locations, identify emerging issues, and help ensure those issues are reported and addressed quickly.</a:t>
            </a:r>
            <a:endParaRPr/>
          </a:p>
          <a:p>
            <a:pPr indent="0" lvl="0" marL="0" rtl="0" algn="l">
              <a:lnSpc>
                <a:spcPct val="115000"/>
              </a:lnSpc>
              <a:spcBef>
                <a:spcPts val="1200"/>
              </a:spcBef>
              <a:spcAft>
                <a:spcPts val="0"/>
              </a:spcAft>
              <a:buClr>
                <a:schemeClr val="dk1"/>
              </a:buClr>
              <a:buSzPts val="1100"/>
              <a:buFont typeface="Arial"/>
              <a:buNone/>
            </a:pPr>
            <a:r>
              <a:rPr lang="en"/>
              <a:t>The goal of today's discussion is to make sure everyone understands the operating model, the timeline, and—most importantly—the respective responsibilities of the Lawyers' Committee and our NUL/NBA partners.</a:t>
            </a:r>
            <a:endParaRPr/>
          </a:p>
          <a:p>
            <a:pPr indent="0" lvl="0" marL="0" rtl="0" algn="l">
              <a:spcBef>
                <a:spcPts val="120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fa7bcb9fe2_23_2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425">
            <a:solidFill>
              <a:srgbClr val="000000"/>
            </a:solidFill>
            <a:prstDash val="solid"/>
            <a:round/>
            <a:headEnd len="sm" w="sm" type="none"/>
            <a:tailEnd len="sm" w="sm" type="none"/>
          </a:ln>
        </p:spPr>
      </p:sp>
      <p:sp>
        <p:nvSpPr>
          <p:cNvPr id="118" name="Google Shape;118;g3fa7bcb9fe2_23_293:notes"/>
          <p:cNvSpPr txBox="1"/>
          <p:nvPr>
            <p:ph idx="1" type="body"/>
          </p:nvPr>
        </p:nvSpPr>
        <p:spPr>
          <a:xfrm>
            <a:off x="685800" y="4343400"/>
            <a:ext cx="5486400" cy="4114800"/>
          </a:xfrm>
          <a:prstGeom prst="rect">
            <a:avLst/>
          </a:prstGeom>
          <a:noFill/>
          <a:ln>
            <a:noFill/>
          </a:ln>
        </p:spPr>
        <p:txBody>
          <a:bodyPr anchorCtr="0" anchor="t" bIns="89425" lIns="89425" spcFirstLastPara="1" rIns="89425" wrap="square" tIns="89425">
            <a:noAutofit/>
          </a:bodyPr>
          <a:lstStyle/>
          <a:p>
            <a:pPr indent="0" lvl="0" marL="0" rtl="0" algn="l">
              <a:spcBef>
                <a:spcPts val="0"/>
              </a:spcBef>
              <a:spcAft>
                <a:spcPts val="0"/>
              </a:spcAft>
              <a:buClr>
                <a:schemeClr val="dk1"/>
              </a:buClr>
              <a:buSzPts val="1100"/>
              <a:buFont typeface="Arial"/>
              <a:buNone/>
            </a:pPr>
            <a:r>
              <a:rPr lang="en"/>
              <a:t>Observe and report!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fa7bcb9fe2_23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425">
            <a:solidFill>
              <a:srgbClr val="000000"/>
            </a:solidFill>
            <a:prstDash val="solid"/>
            <a:round/>
            <a:headEnd len="sm" w="sm" type="none"/>
            <a:tailEnd len="sm" w="sm" type="none"/>
          </a:ln>
        </p:spPr>
      </p:sp>
      <p:sp>
        <p:nvSpPr>
          <p:cNvPr id="126" name="Google Shape;126;g3fa7bcb9fe2_23_111:notes"/>
          <p:cNvSpPr txBox="1"/>
          <p:nvPr>
            <p:ph idx="1" type="body"/>
          </p:nvPr>
        </p:nvSpPr>
        <p:spPr>
          <a:xfrm>
            <a:off x="685800" y="4343400"/>
            <a:ext cx="5486400" cy="4114800"/>
          </a:xfrm>
          <a:prstGeom prst="rect">
            <a:avLst/>
          </a:prstGeom>
          <a:noFill/>
          <a:ln>
            <a:noFill/>
          </a:ln>
        </p:spPr>
        <p:txBody>
          <a:bodyPr anchorCtr="0" anchor="t" bIns="89425" lIns="89425" spcFirstLastPara="1" rIns="89425" wrap="square" tIns="89425">
            <a:noAutofit/>
          </a:bodyPr>
          <a:lstStyle/>
          <a:p>
            <a:pPr indent="-292100" lvl="0" marL="444500" rtl="0" algn="l">
              <a:lnSpc>
                <a:spcPct val="115000"/>
              </a:lnSpc>
              <a:spcBef>
                <a:spcPts val="1200"/>
              </a:spcBef>
              <a:spcAft>
                <a:spcPts val="0"/>
              </a:spcAft>
              <a:buClr>
                <a:srgbClr val="39302A"/>
              </a:buClr>
              <a:buSzPts val="1200"/>
              <a:buFont typeface="Times New Roman"/>
              <a:buChar char="▪"/>
            </a:pPr>
            <a:r>
              <a:rPr lang="en">
                <a:solidFill>
                  <a:srgbClr val="39302A"/>
                </a:solidFill>
              </a:rPr>
              <a:t>Let’s discuss our  roles and responsibilities . The Lawyers' Committee will provide the infrastructure, legal framework, training, and Election Protection coordination. </a:t>
            </a:r>
            <a:endParaRPr>
              <a:solidFill>
                <a:srgbClr val="39302A"/>
              </a:solidFill>
            </a:endParaRPr>
          </a:p>
          <a:p>
            <a:pPr indent="-292100" lvl="0" marL="444500" rtl="0" algn="l">
              <a:lnSpc>
                <a:spcPct val="115000"/>
              </a:lnSpc>
              <a:spcBef>
                <a:spcPts val="0"/>
              </a:spcBef>
              <a:spcAft>
                <a:spcPts val="0"/>
              </a:spcAft>
              <a:buClr>
                <a:srgbClr val="39302A"/>
              </a:buClr>
              <a:buSzPts val="1200"/>
              <a:buFont typeface="Times New Roman"/>
              <a:buChar char="▪"/>
            </a:pPr>
            <a:r>
              <a:rPr lang="en">
                <a:solidFill>
                  <a:srgbClr val="39302A"/>
                </a:solidFill>
              </a:rPr>
              <a:t>NUL/NBA and designated local Program Leads will provide the local capacity necessary to recruit, organize, communicate with, and support volunteers.</a:t>
            </a:r>
            <a:endParaRPr>
              <a:solidFill>
                <a:srgbClr val="39302A"/>
              </a:solidFill>
            </a:endParaRPr>
          </a:p>
          <a:p>
            <a:pPr indent="-292100" lvl="0" marL="444500" rtl="0" algn="l">
              <a:lnSpc>
                <a:spcPct val="115000"/>
              </a:lnSpc>
              <a:spcBef>
                <a:spcPts val="0"/>
              </a:spcBef>
              <a:spcAft>
                <a:spcPts val="0"/>
              </a:spcAft>
              <a:buClr>
                <a:srgbClr val="39302A"/>
              </a:buClr>
              <a:buSzPts val="1200"/>
              <a:buFont typeface="Times New Roman"/>
              <a:buChar char="▪"/>
            </a:pPr>
            <a:r>
              <a:rPr lang="en">
                <a:solidFill>
                  <a:srgbClr val="39302A"/>
                </a:solidFill>
              </a:rPr>
              <a:t>The distinction is important: Program Leads should not feel like they are operating independently, but they should have clear ownership of local implementation. The Lawyers' Committee remains the central support and escalation resource.</a:t>
            </a:r>
            <a:endParaRPr>
              <a:solidFill>
                <a:srgbClr val="39302A"/>
              </a:solidFill>
            </a:endParaRPr>
          </a:p>
          <a:p>
            <a:pPr indent="0" lvl="0" marL="0" rtl="0" algn="l">
              <a:lnSpc>
                <a:spcPct val="115000"/>
              </a:lnSpc>
              <a:spcBef>
                <a:spcPts val="1200"/>
              </a:spcBef>
              <a:spcAft>
                <a:spcPts val="0"/>
              </a:spcAft>
              <a:buNone/>
            </a:pPr>
            <a:r>
              <a:t/>
            </a:r>
            <a:endParaRPr>
              <a:solidFill>
                <a:srgbClr val="39302A"/>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fa7bcb9fe2_23_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425">
            <a:solidFill>
              <a:srgbClr val="000000"/>
            </a:solidFill>
            <a:prstDash val="solid"/>
            <a:round/>
            <a:headEnd len="sm" w="sm" type="none"/>
            <a:tailEnd len="sm" w="sm" type="none"/>
          </a:ln>
        </p:spPr>
      </p:sp>
      <p:sp>
        <p:nvSpPr>
          <p:cNvPr id="136" name="Google Shape;136;g3fa7bcb9fe2_23_377:notes"/>
          <p:cNvSpPr txBox="1"/>
          <p:nvPr>
            <p:ph idx="1" type="body"/>
          </p:nvPr>
        </p:nvSpPr>
        <p:spPr>
          <a:xfrm>
            <a:off x="685800" y="4343400"/>
            <a:ext cx="5486400" cy="4114800"/>
          </a:xfrm>
          <a:prstGeom prst="rect">
            <a:avLst/>
          </a:prstGeom>
          <a:noFill/>
          <a:ln>
            <a:noFill/>
          </a:ln>
        </p:spPr>
        <p:txBody>
          <a:bodyPr anchorCtr="0" anchor="t" bIns="89425" lIns="89425" spcFirstLastPara="1" rIns="89425" wrap="square" tIns="89425">
            <a:noAutofit/>
          </a:bodyPr>
          <a:lstStyle/>
          <a:p>
            <a:pPr indent="0" lvl="0" marL="0" rtl="0" algn="l">
              <a:lnSpc>
                <a:spcPct val="115000"/>
              </a:lnSpc>
              <a:spcBef>
                <a:spcPts val="1200"/>
              </a:spcBef>
              <a:spcAft>
                <a:spcPts val="0"/>
              </a:spcAft>
              <a:buClr>
                <a:schemeClr val="dk1"/>
              </a:buClr>
              <a:buSzPts val="1100"/>
              <a:buFont typeface="Arial"/>
              <a:buNone/>
            </a:pPr>
            <a:r>
              <a:rPr lang="en"/>
              <a:t>Success is not simply the number of attorneys recruited.</a:t>
            </a:r>
            <a:endParaRPr/>
          </a:p>
          <a:p>
            <a:pPr indent="0" lvl="0" marL="0" rtl="0" algn="l">
              <a:lnSpc>
                <a:spcPct val="115000"/>
              </a:lnSpc>
              <a:spcBef>
                <a:spcPts val="1200"/>
              </a:spcBef>
              <a:spcAft>
                <a:spcPts val="0"/>
              </a:spcAft>
              <a:buClr>
                <a:schemeClr val="dk1"/>
              </a:buClr>
              <a:buSzPts val="1100"/>
              <a:buFont typeface="Arial"/>
              <a:buNone/>
            </a:pPr>
            <a:r>
              <a:rPr lang="en"/>
              <a:t>A successful program means we have trained volunteers in the right places, clear communication channels, defined escalation procedures, and the ability to identify patterns across jurisdictions.</a:t>
            </a:r>
            <a:endParaRPr/>
          </a:p>
          <a:p>
            <a:pPr indent="0" lvl="0" marL="0" rtl="0" algn="l">
              <a:lnSpc>
                <a:spcPct val="115000"/>
              </a:lnSpc>
              <a:spcBef>
                <a:spcPts val="1200"/>
              </a:spcBef>
              <a:spcAft>
                <a:spcPts val="0"/>
              </a:spcAft>
              <a:buClr>
                <a:schemeClr val="dk1"/>
              </a:buClr>
              <a:buSzPts val="1100"/>
              <a:buFont typeface="Arial"/>
              <a:buNone/>
            </a:pPr>
            <a:r>
              <a:rPr lang="en"/>
              <a:t>We should be able to look at the program on Election Day and know where our volunteers are, what they are seeing, what issues are emerging, and where additional support may be needed.</a:t>
            </a:r>
            <a:endParaRPr/>
          </a:p>
          <a:p>
            <a:pPr indent="0" lvl="0" marL="0" rtl="0" algn="l">
              <a:spcBef>
                <a:spcPts val="1200"/>
              </a:spcBef>
              <a:spcAft>
                <a:spcPts val="0"/>
              </a:spcAft>
              <a:buClr>
                <a:schemeClr val="dk1"/>
              </a:buClr>
              <a:buSzPts val="1100"/>
              <a:buFont typeface="Arial"/>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fa7bcb9fe2_23_4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425">
            <a:solidFill>
              <a:srgbClr val="000000"/>
            </a:solidFill>
            <a:prstDash val="solid"/>
            <a:round/>
            <a:headEnd len="sm" w="sm" type="none"/>
            <a:tailEnd len="sm" w="sm" type="none"/>
          </a:ln>
        </p:spPr>
      </p:sp>
      <p:sp>
        <p:nvSpPr>
          <p:cNvPr id="147" name="Google Shape;147;g3fa7bcb9fe2_23_469:notes"/>
          <p:cNvSpPr txBox="1"/>
          <p:nvPr>
            <p:ph idx="1" type="body"/>
          </p:nvPr>
        </p:nvSpPr>
        <p:spPr>
          <a:xfrm>
            <a:off x="685800" y="4343400"/>
            <a:ext cx="5486400" cy="4114800"/>
          </a:xfrm>
          <a:prstGeom prst="rect">
            <a:avLst/>
          </a:prstGeom>
          <a:noFill/>
          <a:ln>
            <a:noFill/>
          </a:ln>
        </p:spPr>
        <p:txBody>
          <a:bodyPr anchorCtr="0" anchor="t" bIns="89425" lIns="89425" spcFirstLastPara="1" rIns="89425" wrap="square" tIns="89425">
            <a:noAutofit/>
          </a:bodyPr>
          <a:lstStyle/>
          <a:p>
            <a:pPr indent="0" lvl="0" marL="0" rtl="0" algn="l">
              <a:spcBef>
                <a:spcPts val="0"/>
              </a:spcBef>
              <a:spcAft>
                <a:spcPts val="0"/>
              </a:spcAft>
              <a:buClr>
                <a:schemeClr val="dk1"/>
              </a:buClr>
              <a:buSzPts val="1100"/>
              <a:buFont typeface="Arial"/>
              <a:buNone/>
            </a:pPr>
            <a:r>
              <a:rPr lang="en"/>
              <a:t>Observe and report!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10800000">
            <a:off x="4226100" y="2933550"/>
            <a:ext cx="691800" cy="3885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5" y="0"/>
            <a:ext cx="9144000" cy="312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p:txBody>
      </p:sp>
      <p:sp>
        <p:nvSpPr>
          <p:cNvPr id="13" name="Google Shape;13;p2"/>
          <p:cNvSpPr txBox="1"/>
          <p:nvPr>
            <p:ph idx="1" type="subTitle"/>
          </p:nvPr>
        </p:nvSpPr>
        <p:spPr>
          <a:xfrm>
            <a:off x="411175" y="3398250"/>
            <a:ext cx="8282400" cy="12606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a:off x="0" y="1567350"/>
            <a:ext cx="9144000" cy="2008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cxnSp>
        <p:nvCxnSpPr>
          <p:cNvPr id="20" name="Google Shape;20;p4"/>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1" name="Google Shape;21;p4"/>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cxnSp>
        <p:nvCxnSpPr>
          <p:cNvPr id="25" name="Google Shape;25;p5"/>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6" name="Google Shape;26;p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7" name="Google Shape;27;p5"/>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cxnSp>
        <p:nvCxnSpPr>
          <p:cNvPr id="34" name="Google Shape;34;p7"/>
          <p:cNvCxnSpPr/>
          <p:nvPr/>
        </p:nvCxnSpPr>
        <p:spPr>
          <a:xfrm>
            <a:off x="418675" y="1457787"/>
            <a:ext cx="614100" cy="0"/>
          </a:xfrm>
          <a:prstGeom prst="straightConnector1">
            <a:avLst/>
          </a:prstGeom>
          <a:noFill/>
          <a:ln cap="flat" cmpd="sng" w="19050">
            <a:solidFill>
              <a:schemeClr val="dk2"/>
            </a:solidFill>
            <a:prstDash val="lgDash"/>
            <a:round/>
            <a:headEnd len="sm" w="sm" type="none"/>
            <a:tailEnd len="sm" w="sm" type="none"/>
          </a:ln>
        </p:spPr>
      </p:cxnSp>
      <p:sp>
        <p:nvSpPr>
          <p:cNvPr id="35" name="Google Shape;35;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6" name="Google Shape;36;p7"/>
          <p:cNvSpPr txBox="1"/>
          <p:nvPr>
            <p:ph idx="1" type="body"/>
          </p:nvPr>
        </p:nvSpPr>
        <p:spPr>
          <a:xfrm>
            <a:off x="311700" y="1618204"/>
            <a:ext cx="2808000" cy="2950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7" name="Google Shape;37;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8" name="Shape 38"/>
        <p:cNvGrpSpPr/>
        <p:nvPr/>
      </p:nvGrpSpPr>
      <p:grpSpPr>
        <a:xfrm>
          <a:off x="0" y="0"/>
          <a:ext cx="0" cy="0"/>
          <a:chOff x="0" y="0"/>
          <a:chExt cx="0" cy="0"/>
        </a:xfrm>
      </p:grpSpPr>
      <p:sp>
        <p:nvSpPr>
          <p:cNvPr id="39" name="Google Shape;39;p8"/>
          <p:cNvSpPr txBox="1"/>
          <p:nvPr>
            <p:ph type="title"/>
          </p:nvPr>
        </p:nvSpPr>
        <p:spPr>
          <a:xfrm>
            <a:off x="490250" y="528900"/>
            <a:ext cx="5678100" cy="4085700"/>
          </a:xfrm>
          <a:prstGeom prst="rect">
            <a:avLst/>
          </a:prstGeom>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1"/>
        </a:solidFill>
      </p:bgPr>
    </p:bg>
    <p:spTree>
      <p:nvGrpSpPr>
        <p:cNvPr id="41" name="Shape 41"/>
        <p:cNvGrpSpPr/>
        <p:nvPr/>
      </p:nvGrpSpPr>
      <p:grpSpPr>
        <a:xfrm>
          <a:off x="0" y="0"/>
          <a:ext cx="0" cy="0"/>
          <a:chOff x="0" y="0"/>
          <a:chExt cx="0" cy="0"/>
        </a:xfrm>
      </p:grpSpPr>
      <p:sp>
        <p:nvSpPr>
          <p:cNvPr id="42" name="Google Shape;42;p9"/>
          <p:cNvSpPr/>
          <p:nvPr/>
        </p:nvSpPr>
        <p:spPr>
          <a:xfrm>
            <a:off x="4572000" y="17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577200" cy="0"/>
          </a:xfrm>
          <a:prstGeom prst="straightConnector1">
            <a:avLst/>
          </a:prstGeom>
          <a:noFill/>
          <a:ln cap="flat" cmpd="sng" w="19050">
            <a:solidFill>
              <a:schemeClr val="dk1"/>
            </a:solidFill>
            <a:prstDash val="lgDash"/>
            <a:round/>
            <a:headEnd len="sm" w="sm" type="none"/>
            <a:tailEnd len="sm" w="sm" type="none"/>
          </a:ln>
        </p:spPr>
      </p:cxnSp>
      <p:sp>
        <p:nvSpPr>
          <p:cNvPr id="44" name="Google Shape;44;p9"/>
          <p:cNvSpPr txBox="1"/>
          <p:nvPr>
            <p:ph type="title"/>
          </p:nvPr>
        </p:nvSpPr>
        <p:spPr>
          <a:xfrm>
            <a:off x="265500" y="1078750"/>
            <a:ext cx="4045200" cy="1789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p:txBody>
      </p:sp>
      <p:sp>
        <p:nvSpPr>
          <p:cNvPr id="45" name="Google Shape;45;p9"/>
          <p:cNvSpPr txBox="1"/>
          <p:nvPr>
            <p:ph idx="1" type="subTitle"/>
          </p:nvPr>
        </p:nvSpPr>
        <p:spPr>
          <a:xfrm>
            <a:off x="265500" y="29214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Font typeface="Oswald"/>
              <a:buNone/>
              <a:defRPr sz="2100">
                <a:latin typeface="Oswald"/>
                <a:ea typeface="Oswald"/>
                <a:cs typeface="Oswald"/>
                <a:sym typeface="Oswald"/>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rgbClr val="CCE1FA"/>
        </a:solidFill>
      </p:bgPr>
    </p:bg>
    <p:spTree>
      <p:nvGrpSpPr>
        <p:cNvPr id="51" name="Shape 51"/>
        <p:cNvGrpSpPr/>
        <p:nvPr/>
      </p:nvGrpSpPr>
      <p:grpSpPr>
        <a:xfrm>
          <a:off x="0" y="0"/>
          <a:ext cx="0" cy="0"/>
          <a:chOff x="0" y="0"/>
          <a:chExt cx="0" cy="0"/>
        </a:xfrm>
      </p:grpSpPr>
      <p:cxnSp>
        <p:nvCxnSpPr>
          <p:cNvPr id="52" name="Google Shape;52;p11"/>
          <p:cNvCxnSpPr/>
          <p:nvPr/>
        </p:nvCxnSpPr>
        <p:spPr>
          <a:xfrm>
            <a:off x="413275" y="2988275"/>
            <a:ext cx="910500" cy="0"/>
          </a:xfrm>
          <a:prstGeom prst="straightConnector1">
            <a:avLst/>
          </a:prstGeom>
          <a:noFill/>
          <a:ln cap="flat" cmpd="sng" w="28575">
            <a:solidFill>
              <a:schemeClr val="dk1"/>
            </a:solidFill>
            <a:prstDash val="lgDash"/>
            <a:round/>
            <a:headEnd len="sm" w="sm" type="none"/>
            <a:tailEnd len="sm" w="sm" type="none"/>
          </a:ln>
        </p:spPr>
      </p:cxnSp>
      <p:sp>
        <p:nvSpPr>
          <p:cNvPr id="53" name="Google Shape;53;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4" name="Google Shape;54;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dern-writer">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500"/>
            <a:ext cx="8520600" cy="7335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p:txBody>
      </p:sp>
      <p:sp>
        <p:nvSpPr>
          <p:cNvPr id="7" name="Google Shape;7;p1"/>
          <p:cNvSpPr txBox="1"/>
          <p:nvPr>
            <p:ph idx="1" type="body"/>
          </p:nvPr>
        </p:nvSpPr>
        <p:spPr>
          <a:xfrm>
            <a:off x="311700" y="1468825"/>
            <a:ext cx="8520600" cy="3099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mailto:electionprotection@nationalbar.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1" name="Shape 61"/>
        <p:cNvGrpSpPr/>
        <p:nvPr/>
      </p:nvGrpSpPr>
      <p:grpSpPr>
        <a:xfrm>
          <a:off x="0" y="0"/>
          <a:ext cx="0" cy="0"/>
          <a:chOff x="0" y="0"/>
          <a:chExt cx="0" cy="0"/>
        </a:xfrm>
      </p:grpSpPr>
      <p:sp>
        <p:nvSpPr>
          <p:cNvPr id="62" name="Google Shape;62;p13"/>
          <p:cNvSpPr txBox="1"/>
          <p:nvPr>
            <p:ph type="title"/>
          </p:nvPr>
        </p:nvSpPr>
        <p:spPr>
          <a:xfrm>
            <a:off x="430800" y="1889700"/>
            <a:ext cx="8282400" cy="1516500"/>
          </a:xfrm>
          <a:prstGeom prst="rect">
            <a:avLst/>
          </a:prstGeom>
          <a:ln cap="flat" cmpd="sng" w="76200">
            <a:solidFill>
              <a:srgbClr val="FFFFFF"/>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 sz="5000">
                <a:solidFill>
                  <a:srgbClr val="FFFFFF"/>
                </a:solidFill>
              </a:rPr>
              <a:t>Hotline Volunteers </a:t>
            </a:r>
            <a:endParaRPr sz="5000">
              <a:solidFill>
                <a:srgbClr val="FFFFFF"/>
              </a:solidFill>
            </a:endParaRPr>
          </a:p>
        </p:txBody>
      </p:sp>
      <p:pic>
        <p:nvPicPr>
          <p:cNvPr id="63" name="Google Shape;63;p13"/>
          <p:cNvPicPr preferRelativeResize="0"/>
          <p:nvPr/>
        </p:nvPicPr>
        <p:blipFill>
          <a:blip r:embed="rId3">
            <a:alphaModFix/>
          </a:blip>
          <a:stretch>
            <a:fillRect/>
          </a:stretch>
        </p:blipFill>
        <p:spPr>
          <a:xfrm>
            <a:off x="152400" y="152400"/>
            <a:ext cx="8839199" cy="110958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7" name="Shape 67"/>
        <p:cNvGrpSpPr/>
        <p:nvPr/>
      </p:nvGrpSpPr>
      <p:grpSpPr>
        <a:xfrm>
          <a:off x="0" y="0"/>
          <a:ext cx="0" cy="0"/>
          <a:chOff x="0" y="0"/>
          <a:chExt cx="0" cy="0"/>
        </a:xfrm>
      </p:grpSpPr>
      <p:sp>
        <p:nvSpPr>
          <p:cNvPr id="68" name="Google Shape;68;p14"/>
          <p:cNvSpPr txBox="1"/>
          <p:nvPr/>
        </p:nvSpPr>
        <p:spPr>
          <a:xfrm>
            <a:off x="2988450" y="375650"/>
            <a:ext cx="5469900" cy="431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 sz="2800">
                <a:solidFill>
                  <a:srgbClr val="222A5F"/>
                </a:solidFill>
                <a:latin typeface="Roboto"/>
                <a:ea typeface="Roboto"/>
                <a:cs typeface="Roboto"/>
                <a:sym typeface="Roboto"/>
              </a:rPr>
              <a:t>Hotline Overview</a:t>
            </a:r>
            <a:endParaRPr sz="2800">
              <a:solidFill>
                <a:srgbClr val="222A5F"/>
              </a:solidFill>
              <a:latin typeface="Roboto"/>
              <a:ea typeface="Roboto"/>
              <a:cs typeface="Roboto"/>
              <a:sym typeface="Roboto"/>
            </a:endParaRPr>
          </a:p>
        </p:txBody>
      </p:sp>
      <p:sp>
        <p:nvSpPr>
          <p:cNvPr id="69" name="Google Shape;69;p14"/>
          <p:cNvSpPr txBox="1"/>
          <p:nvPr/>
        </p:nvSpPr>
        <p:spPr>
          <a:xfrm>
            <a:off x="522675" y="901850"/>
            <a:ext cx="8148600" cy="3712500"/>
          </a:xfrm>
          <a:prstGeom prst="rect">
            <a:avLst/>
          </a:prstGeom>
          <a:solidFill>
            <a:srgbClr val="EFEFEF"/>
          </a:solidFill>
          <a:ln cap="flat" cmpd="sng" w="7620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91440" rtl="0" algn="l">
              <a:spcBef>
                <a:spcPts val="0"/>
              </a:spcBef>
              <a:spcAft>
                <a:spcPts val="0"/>
              </a:spcAft>
              <a:buNone/>
            </a:pPr>
            <a:r>
              <a:t/>
            </a:r>
            <a:endParaRPr b="1" sz="900">
              <a:solidFill>
                <a:schemeClr val="dk1"/>
              </a:solidFill>
              <a:latin typeface="Roboto"/>
              <a:ea typeface="Roboto"/>
              <a:cs typeface="Roboto"/>
              <a:sym typeface="Roboto"/>
            </a:endParaRPr>
          </a:p>
          <a:p>
            <a:pPr indent="-342900" lvl="0" marL="457200" rtl="0" algn="l">
              <a:spcBef>
                <a:spcPts val="0"/>
              </a:spcBef>
              <a:spcAft>
                <a:spcPts val="0"/>
              </a:spcAft>
              <a:buClr>
                <a:schemeClr val="dk1"/>
              </a:buClr>
              <a:buSzPts val="1800"/>
              <a:buFont typeface="Roboto"/>
              <a:buChar char="●"/>
            </a:pPr>
            <a:r>
              <a:rPr lang="en" sz="1800">
                <a:solidFill>
                  <a:schemeClr val="dk1"/>
                </a:solidFill>
                <a:latin typeface="Roboto"/>
                <a:ea typeface="Roboto"/>
                <a:cs typeface="Roboto"/>
                <a:sym typeface="Roboto"/>
              </a:rPr>
              <a:t>The EP Hotline (866-OUR-VOTE) is the largest national, nonpartisan voter help line in the country. </a:t>
            </a:r>
            <a:endParaRPr sz="1800">
              <a:solidFill>
                <a:schemeClr val="dk1"/>
              </a:solidFill>
              <a:latin typeface="Roboto"/>
              <a:ea typeface="Roboto"/>
              <a:cs typeface="Roboto"/>
              <a:sym typeface="Roboto"/>
            </a:endParaRPr>
          </a:p>
          <a:p>
            <a:pPr indent="-342900" lvl="0" marL="457200" rtl="0" algn="l">
              <a:spcBef>
                <a:spcPts val="1000"/>
              </a:spcBef>
              <a:spcAft>
                <a:spcPts val="0"/>
              </a:spcAft>
              <a:buClr>
                <a:schemeClr val="dk1"/>
              </a:buClr>
              <a:buSzPts val="1800"/>
              <a:buFont typeface="Roboto"/>
              <a:buChar char="●"/>
            </a:pPr>
            <a:r>
              <a:rPr lang="en" sz="1800">
                <a:solidFill>
                  <a:schemeClr val="dk1"/>
                </a:solidFill>
                <a:latin typeface="Roboto"/>
                <a:ea typeface="Roboto"/>
                <a:cs typeface="Roboto"/>
                <a:sym typeface="Roboto"/>
              </a:rPr>
              <a:t>Volunteers are legal professionals from across the country, including law students, associates, partners, paralegals, and retired attorneys. </a:t>
            </a:r>
            <a:endParaRPr sz="1800">
              <a:solidFill>
                <a:schemeClr val="dk1"/>
              </a:solidFill>
              <a:latin typeface="Roboto"/>
              <a:ea typeface="Roboto"/>
              <a:cs typeface="Roboto"/>
              <a:sym typeface="Roboto"/>
            </a:endParaRPr>
          </a:p>
          <a:p>
            <a:pPr indent="-342900" lvl="0" marL="457200" rtl="0" algn="l">
              <a:spcBef>
                <a:spcPts val="1000"/>
              </a:spcBef>
              <a:spcAft>
                <a:spcPts val="0"/>
              </a:spcAft>
              <a:buClr>
                <a:schemeClr val="dk1"/>
              </a:buClr>
              <a:buSzPts val="1800"/>
              <a:buFont typeface="Roboto"/>
              <a:buChar char="●"/>
            </a:pPr>
            <a:r>
              <a:rPr lang="en" sz="1800">
                <a:solidFill>
                  <a:schemeClr val="dk1"/>
                </a:solidFill>
                <a:latin typeface="Roboto"/>
                <a:ea typeface="Roboto"/>
                <a:cs typeface="Roboto"/>
                <a:sym typeface="Roboto"/>
              </a:rPr>
              <a:t>Hundreds of thousands of voters have been helped by the hotline over the last 20 years. Calls to the hotline have led to successful litigation expanding the right to vote and sanctions against those seeking to spread disinformation and disenfranchise voters of color.</a:t>
            </a:r>
            <a:endParaRPr sz="1800">
              <a:latin typeface="Roboto"/>
              <a:ea typeface="Roboto"/>
              <a:cs typeface="Roboto"/>
              <a:sym typeface="Roboto"/>
            </a:endParaRPr>
          </a:p>
          <a:p>
            <a:pPr indent="0" lvl="0" marL="457200" rtl="0" algn="l">
              <a:spcBef>
                <a:spcPts val="1000"/>
              </a:spcBef>
              <a:spcAft>
                <a:spcPts val="0"/>
              </a:spcAft>
              <a:buNone/>
            </a:pPr>
            <a:r>
              <a:t/>
            </a:r>
            <a:endParaRPr sz="1200">
              <a:latin typeface="Calibri"/>
              <a:ea typeface="Calibri"/>
              <a:cs typeface="Calibri"/>
              <a:sym typeface="Calibri"/>
            </a:endParaRPr>
          </a:p>
          <a:p>
            <a:pPr indent="0" lvl="0" marL="91440" rtl="0" algn="l">
              <a:spcBef>
                <a:spcPts val="0"/>
              </a:spcBef>
              <a:spcAft>
                <a:spcPts val="0"/>
              </a:spcAft>
              <a:buNone/>
            </a:pPr>
            <a:r>
              <a:t/>
            </a:r>
            <a:endParaRPr b="1" sz="1800">
              <a:solidFill>
                <a:schemeClr val="dk1"/>
              </a:solidFill>
              <a:latin typeface="Roboto"/>
              <a:ea typeface="Roboto"/>
              <a:cs typeface="Roboto"/>
              <a:sym typeface="Roboto"/>
            </a:endParaRPr>
          </a:p>
          <a:p>
            <a:pPr indent="0" lvl="0" marL="457200" rtl="0" algn="l">
              <a:lnSpc>
                <a:spcPct val="115000"/>
              </a:lnSpc>
              <a:spcBef>
                <a:spcPts val="0"/>
              </a:spcBef>
              <a:spcAft>
                <a:spcPts val="0"/>
              </a:spcAft>
              <a:buNone/>
            </a:pPr>
            <a:r>
              <a:t/>
            </a:r>
            <a:endParaRPr sz="1800">
              <a:solidFill>
                <a:schemeClr val="dk1"/>
              </a:solidFill>
              <a:latin typeface="Roboto"/>
              <a:ea typeface="Roboto"/>
              <a:cs typeface="Roboto"/>
              <a:sym typeface="Roboto"/>
            </a:endParaRPr>
          </a:p>
          <a:p>
            <a:pPr indent="0" lvl="0" marL="91440" rtl="0" algn="l">
              <a:spcBef>
                <a:spcPts val="0"/>
              </a:spcBef>
              <a:spcAft>
                <a:spcPts val="0"/>
              </a:spcAft>
              <a:buNone/>
            </a:pPr>
            <a:r>
              <a:t/>
            </a:r>
            <a:endParaRPr sz="1800">
              <a:solidFill>
                <a:schemeClr val="dk1"/>
              </a:solidFill>
              <a:latin typeface="Roboto"/>
              <a:ea typeface="Roboto"/>
              <a:cs typeface="Roboto"/>
              <a:sym typeface="Roboto"/>
            </a:endParaRPr>
          </a:p>
          <a:p>
            <a:pPr indent="0" lvl="0" marL="91440" rtl="0" algn="l">
              <a:spcBef>
                <a:spcPts val="0"/>
              </a:spcBef>
              <a:spcAft>
                <a:spcPts val="0"/>
              </a:spcAft>
              <a:buNone/>
            </a:pPr>
            <a:r>
              <a:t/>
            </a:r>
            <a:endParaRPr sz="1800">
              <a:solidFill>
                <a:schemeClr val="dk1"/>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3" name="Shape 73"/>
        <p:cNvGrpSpPr/>
        <p:nvPr/>
      </p:nvGrpSpPr>
      <p:grpSpPr>
        <a:xfrm>
          <a:off x="0" y="0"/>
          <a:ext cx="0" cy="0"/>
          <a:chOff x="0" y="0"/>
          <a:chExt cx="0" cy="0"/>
        </a:xfrm>
      </p:grpSpPr>
      <p:sp>
        <p:nvSpPr>
          <p:cNvPr id="74" name="Google Shape;74;p15"/>
          <p:cNvSpPr txBox="1"/>
          <p:nvPr/>
        </p:nvSpPr>
        <p:spPr>
          <a:xfrm>
            <a:off x="2315875" y="375650"/>
            <a:ext cx="4170600" cy="431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 sz="2800">
                <a:solidFill>
                  <a:srgbClr val="222A5F"/>
                </a:solidFill>
                <a:latin typeface="Roboto"/>
                <a:ea typeface="Roboto"/>
                <a:cs typeface="Roboto"/>
                <a:sym typeface="Roboto"/>
              </a:rPr>
              <a:t>Two Ways to Volunteer</a:t>
            </a:r>
            <a:endParaRPr sz="2800">
              <a:solidFill>
                <a:srgbClr val="222A5F"/>
              </a:solidFill>
              <a:latin typeface="Roboto"/>
              <a:ea typeface="Roboto"/>
              <a:cs typeface="Roboto"/>
              <a:sym typeface="Roboto"/>
            </a:endParaRPr>
          </a:p>
        </p:txBody>
      </p:sp>
      <p:sp>
        <p:nvSpPr>
          <p:cNvPr id="75" name="Google Shape;75;p15"/>
          <p:cNvSpPr txBox="1"/>
          <p:nvPr/>
        </p:nvSpPr>
        <p:spPr>
          <a:xfrm>
            <a:off x="522675" y="901850"/>
            <a:ext cx="8113200" cy="3908700"/>
          </a:xfrm>
          <a:prstGeom prst="rect">
            <a:avLst/>
          </a:prstGeom>
          <a:solidFill>
            <a:srgbClr val="EFEFEF"/>
          </a:solidFill>
          <a:ln cap="flat" cmpd="sng" w="7620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91440" rtl="0" algn="l">
              <a:spcBef>
                <a:spcPts val="0"/>
              </a:spcBef>
              <a:spcAft>
                <a:spcPts val="0"/>
              </a:spcAft>
              <a:buNone/>
            </a:pPr>
            <a:r>
              <a:t/>
            </a:r>
            <a:endParaRPr b="1" sz="900">
              <a:solidFill>
                <a:schemeClr val="dk1"/>
              </a:solidFill>
              <a:latin typeface="Roboto"/>
              <a:ea typeface="Roboto"/>
              <a:cs typeface="Roboto"/>
              <a:sym typeface="Roboto"/>
            </a:endParaRPr>
          </a:p>
          <a:p>
            <a:pPr indent="-330200" lvl="0" marL="457200" rtl="0" algn="l">
              <a:spcBef>
                <a:spcPts val="0"/>
              </a:spcBef>
              <a:spcAft>
                <a:spcPts val="0"/>
              </a:spcAft>
              <a:buClr>
                <a:schemeClr val="dk1"/>
              </a:buClr>
              <a:buSzPts val="1600"/>
              <a:buFont typeface="Roboto"/>
              <a:buAutoNum type="arabicPeriod"/>
            </a:pPr>
            <a:r>
              <a:rPr b="1" lang="en" sz="1600">
                <a:solidFill>
                  <a:schemeClr val="dk1"/>
                </a:solidFill>
                <a:latin typeface="Roboto"/>
                <a:ea typeface="Roboto"/>
                <a:cs typeface="Roboto"/>
                <a:sym typeface="Roboto"/>
              </a:rPr>
              <a:t>Hotline Volunteer</a:t>
            </a:r>
            <a:endParaRPr b="1" sz="1600">
              <a:solidFill>
                <a:schemeClr val="dk1"/>
              </a:solidFill>
              <a:latin typeface="Roboto"/>
              <a:ea typeface="Roboto"/>
              <a:cs typeface="Roboto"/>
              <a:sym typeface="Roboto"/>
            </a:endParaRPr>
          </a:p>
          <a:p>
            <a:pPr indent="-330200" lvl="0" marL="914400" rtl="0" algn="l">
              <a:spcBef>
                <a:spcPts val="0"/>
              </a:spcBef>
              <a:spcAft>
                <a:spcPts val="0"/>
              </a:spcAft>
              <a:buClr>
                <a:schemeClr val="dk1"/>
              </a:buClr>
              <a:buSzPts val="1600"/>
              <a:buFont typeface="Roboto"/>
              <a:buChar char="-"/>
            </a:pPr>
            <a:r>
              <a:rPr lang="en" sz="1600">
                <a:solidFill>
                  <a:schemeClr val="dk1"/>
                </a:solidFill>
                <a:latin typeface="Roboto"/>
                <a:ea typeface="Roboto"/>
                <a:cs typeface="Roboto"/>
                <a:sym typeface="Roboto"/>
              </a:rPr>
              <a:t>Provides direct support to voters/callers</a:t>
            </a:r>
            <a:endParaRPr sz="1600">
              <a:solidFill>
                <a:schemeClr val="dk1"/>
              </a:solidFill>
              <a:latin typeface="Roboto"/>
              <a:ea typeface="Roboto"/>
              <a:cs typeface="Roboto"/>
              <a:sym typeface="Roboto"/>
            </a:endParaRPr>
          </a:p>
          <a:p>
            <a:pPr indent="-330200" lvl="0" marL="914400" rtl="0" algn="l">
              <a:spcBef>
                <a:spcPts val="0"/>
              </a:spcBef>
              <a:spcAft>
                <a:spcPts val="0"/>
              </a:spcAft>
              <a:buClr>
                <a:schemeClr val="dk1"/>
              </a:buClr>
              <a:buSzPts val="1600"/>
              <a:buFont typeface="Roboto"/>
              <a:buChar char="-"/>
            </a:pPr>
            <a:r>
              <a:rPr lang="en" sz="1600">
                <a:solidFill>
                  <a:schemeClr val="dk1"/>
                </a:solidFill>
                <a:latin typeface="Roboto"/>
                <a:ea typeface="Roboto"/>
                <a:cs typeface="Roboto"/>
                <a:sym typeface="Roboto"/>
              </a:rPr>
              <a:t>3 total shifts (13.5 hours) required</a:t>
            </a:r>
            <a:endParaRPr sz="1600">
              <a:solidFill>
                <a:schemeClr val="dk1"/>
              </a:solidFill>
              <a:latin typeface="Roboto"/>
              <a:ea typeface="Roboto"/>
              <a:cs typeface="Roboto"/>
              <a:sym typeface="Roboto"/>
            </a:endParaRPr>
          </a:p>
          <a:p>
            <a:pPr indent="-330200" lvl="0" marL="914400" rtl="0" algn="l">
              <a:spcBef>
                <a:spcPts val="0"/>
              </a:spcBef>
              <a:spcAft>
                <a:spcPts val="0"/>
              </a:spcAft>
              <a:buClr>
                <a:schemeClr val="dk1"/>
              </a:buClr>
              <a:buSzPts val="1600"/>
              <a:buFont typeface="Roboto"/>
              <a:buChar char="-"/>
            </a:pPr>
            <a:r>
              <a:rPr lang="en" sz="1600">
                <a:solidFill>
                  <a:schemeClr val="dk1"/>
                </a:solidFill>
                <a:latin typeface="Roboto"/>
                <a:ea typeface="Roboto"/>
                <a:cs typeface="Roboto"/>
                <a:sym typeface="Roboto"/>
              </a:rPr>
              <a:t>2 shifts must be scheduled by October 15 or your Election Day reservation will be cancelled</a:t>
            </a:r>
            <a:endParaRPr sz="1600">
              <a:solidFill>
                <a:schemeClr val="dk1"/>
              </a:solidFill>
              <a:latin typeface="Roboto"/>
              <a:ea typeface="Roboto"/>
              <a:cs typeface="Roboto"/>
              <a:sym typeface="Roboto"/>
            </a:endParaRPr>
          </a:p>
          <a:p>
            <a:pPr indent="-330200" lvl="0" marL="914400" rtl="0" algn="l">
              <a:spcBef>
                <a:spcPts val="0"/>
              </a:spcBef>
              <a:spcAft>
                <a:spcPts val="0"/>
              </a:spcAft>
              <a:buClr>
                <a:schemeClr val="dk1"/>
              </a:buClr>
              <a:buSzPts val="1600"/>
              <a:buFont typeface="Roboto"/>
              <a:buChar char="-"/>
            </a:pPr>
            <a:r>
              <a:rPr lang="en" sz="1600">
                <a:solidFill>
                  <a:schemeClr val="dk1"/>
                </a:solidFill>
                <a:latin typeface="Roboto"/>
                <a:ea typeface="Roboto"/>
                <a:cs typeface="Roboto"/>
                <a:sym typeface="Roboto"/>
              </a:rPr>
              <a:t>Choose 1 shift on Election Eve (Nov 2) or Election Day (Nov 3)</a:t>
            </a:r>
            <a:endParaRPr sz="1600">
              <a:solidFill>
                <a:schemeClr val="dk1"/>
              </a:solidFill>
              <a:latin typeface="Roboto"/>
              <a:ea typeface="Roboto"/>
              <a:cs typeface="Roboto"/>
              <a:sym typeface="Roboto"/>
            </a:endParaRPr>
          </a:p>
          <a:p>
            <a:pPr indent="0" lvl="0" marL="1371600" rtl="0" algn="l">
              <a:spcBef>
                <a:spcPts val="0"/>
              </a:spcBef>
              <a:spcAft>
                <a:spcPts val="0"/>
              </a:spcAft>
              <a:buNone/>
            </a:pPr>
            <a:r>
              <a:t/>
            </a:r>
            <a:endParaRPr sz="1600">
              <a:solidFill>
                <a:schemeClr val="dk1"/>
              </a:solidFill>
              <a:latin typeface="Roboto"/>
              <a:ea typeface="Roboto"/>
              <a:cs typeface="Roboto"/>
              <a:sym typeface="Roboto"/>
            </a:endParaRPr>
          </a:p>
          <a:p>
            <a:pPr indent="-330200" lvl="0" marL="457200" rtl="0" algn="l">
              <a:lnSpc>
                <a:spcPct val="115000"/>
              </a:lnSpc>
              <a:spcBef>
                <a:spcPts val="0"/>
              </a:spcBef>
              <a:spcAft>
                <a:spcPts val="0"/>
              </a:spcAft>
              <a:buClr>
                <a:schemeClr val="dk1"/>
              </a:buClr>
              <a:buSzPts val="1600"/>
              <a:buFont typeface="Roboto"/>
              <a:buAutoNum type="arabicPeriod"/>
            </a:pPr>
            <a:r>
              <a:rPr b="1" lang="en" sz="1600">
                <a:solidFill>
                  <a:schemeClr val="dk1"/>
                </a:solidFill>
                <a:latin typeface="Roboto"/>
                <a:ea typeface="Roboto"/>
                <a:cs typeface="Roboto"/>
                <a:sym typeface="Roboto"/>
              </a:rPr>
              <a:t>Hotline Captain</a:t>
            </a:r>
            <a:r>
              <a:rPr lang="en" sz="1600">
                <a:solidFill>
                  <a:schemeClr val="dk1"/>
                </a:solidFill>
                <a:latin typeface="Roboto"/>
                <a:ea typeface="Roboto"/>
                <a:cs typeface="Roboto"/>
                <a:sym typeface="Roboto"/>
              </a:rPr>
              <a:t> </a:t>
            </a:r>
            <a:endParaRPr sz="1600">
              <a:solidFill>
                <a:schemeClr val="dk1"/>
              </a:solidFill>
              <a:latin typeface="Roboto"/>
              <a:ea typeface="Roboto"/>
              <a:cs typeface="Roboto"/>
              <a:sym typeface="Roboto"/>
            </a:endParaRPr>
          </a:p>
          <a:p>
            <a:pPr indent="-330200" lvl="0" marL="914400" rtl="0" algn="l">
              <a:lnSpc>
                <a:spcPct val="100000"/>
              </a:lnSpc>
              <a:spcBef>
                <a:spcPts val="0"/>
              </a:spcBef>
              <a:spcAft>
                <a:spcPts val="0"/>
              </a:spcAft>
              <a:buClr>
                <a:schemeClr val="dk1"/>
              </a:buClr>
              <a:buSzPts val="1600"/>
              <a:buFont typeface="Roboto"/>
              <a:buChar char="-"/>
            </a:pPr>
            <a:r>
              <a:rPr lang="en" sz="1600">
                <a:solidFill>
                  <a:schemeClr val="dk1"/>
                </a:solidFill>
                <a:latin typeface="Roboto"/>
                <a:ea typeface="Roboto"/>
                <a:cs typeface="Roboto"/>
                <a:sym typeface="Roboto"/>
              </a:rPr>
              <a:t>Highly trained leadership position (minimum of 25-30 hours)</a:t>
            </a:r>
            <a:endParaRPr sz="1600">
              <a:solidFill>
                <a:schemeClr val="dk1"/>
              </a:solidFill>
              <a:latin typeface="Roboto"/>
              <a:ea typeface="Roboto"/>
              <a:cs typeface="Roboto"/>
              <a:sym typeface="Roboto"/>
            </a:endParaRPr>
          </a:p>
          <a:p>
            <a:pPr indent="-330200" lvl="0" marL="914400" rtl="0" algn="l">
              <a:lnSpc>
                <a:spcPct val="100000"/>
              </a:lnSpc>
              <a:spcBef>
                <a:spcPts val="0"/>
              </a:spcBef>
              <a:spcAft>
                <a:spcPts val="0"/>
              </a:spcAft>
              <a:buClr>
                <a:schemeClr val="dk1"/>
              </a:buClr>
              <a:buSzPts val="1600"/>
              <a:buFont typeface="Roboto"/>
              <a:buChar char="-"/>
            </a:pPr>
            <a:r>
              <a:rPr lang="en" sz="1600">
                <a:solidFill>
                  <a:schemeClr val="dk1"/>
                </a:solidFill>
                <a:latin typeface="Roboto"/>
                <a:ea typeface="Roboto"/>
                <a:cs typeface="Roboto"/>
                <a:sym typeface="Roboto"/>
              </a:rPr>
              <a:t>Provides direct support to hotline volunteers. Reports trends and major issues to hotline staff.</a:t>
            </a:r>
            <a:endParaRPr sz="1600">
              <a:latin typeface="Calibri"/>
              <a:ea typeface="Calibri"/>
              <a:cs typeface="Calibri"/>
              <a:sym typeface="Calibri"/>
            </a:endParaRPr>
          </a:p>
          <a:p>
            <a:pPr indent="-330200" lvl="0" marL="914400" rtl="0" algn="l">
              <a:lnSpc>
                <a:spcPct val="100000"/>
              </a:lnSpc>
              <a:spcBef>
                <a:spcPts val="0"/>
              </a:spcBef>
              <a:spcAft>
                <a:spcPts val="0"/>
              </a:spcAft>
              <a:buClr>
                <a:schemeClr val="dk1"/>
              </a:buClr>
              <a:buSzPts val="1600"/>
              <a:buFont typeface="Roboto"/>
              <a:buChar char="-"/>
            </a:pPr>
            <a:r>
              <a:rPr lang="en" sz="1600">
                <a:solidFill>
                  <a:schemeClr val="dk1"/>
                </a:solidFill>
                <a:latin typeface="Roboto"/>
                <a:ea typeface="Roboto"/>
                <a:cs typeface="Roboto"/>
                <a:sym typeface="Roboto"/>
              </a:rPr>
              <a:t>This role ensures we are able surge our hotline to meet high voter demand.</a:t>
            </a:r>
            <a:endParaRPr sz="1600">
              <a:solidFill>
                <a:schemeClr val="dk1"/>
              </a:solidFill>
              <a:latin typeface="Roboto"/>
              <a:ea typeface="Roboto"/>
              <a:cs typeface="Roboto"/>
              <a:sym typeface="Roboto"/>
            </a:endParaRPr>
          </a:p>
          <a:p>
            <a:pPr indent="-330200" lvl="0" marL="914400" rtl="0" algn="l">
              <a:lnSpc>
                <a:spcPct val="100000"/>
              </a:lnSpc>
              <a:spcBef>
                <a:spcPts val="0"/>
              </a:spcBef>
              <a:spcAft>
                <a:spcPts val="0"/>
              </a:spcAft>
              <a:buClr>
                <a:schemeClr val="dk1"/>
              </a:buClr>
              <a:buSzPts val="1600"/>
              <a:buFont typeface="Roboto"/>
              <a:buChar char="-"/>
            </a:pPr>
            <a:r>
              <a:rPr lang="en" sz="1600">
                <a:solidFill>
                  <a:schemeClr val="dk1"/>
                </a:solidFill>
                <a:latin typeface="Roboto"/>
                <a:ea typeface="Roboto"/>
                <a:cs typeface="Roboto"/>
                <a:sym typeface="Roboto"/>
              </a:rPr>
              <a:t>Email epcaptain@lawyerscommittee.org to express interest</a:t>
            </a:r>
            <a:endParaRPr sz="1600">
              <a:solidFill>
                <a:schemeClr val="dk1"/>
              </a:solidFill>
              <a:latin typeface="Roboto"/>
              <a:ea typeface="Roboto"/>
              <a:cs typeface="Roboto"/>
              <a:sym typeface="Roboto"/>
            </a:endParaRPr>
          </a:p>
          <a:p>
            <a:pPr indent="0" lvl="0" marL="914400" rtl="0" algn="l">
              <a:lnSpc>
                <a:spcPct val="115000"/>
              </a:lnSpc>
              <a:spcBef>
                <a:spcPts val="0"/>
              </a:spcBef>
              <a:spcAft>
                <a:spcPts val="0"/>
              </a:spcAft>
              <a:buNone/>
            </a:pPr>
            <a:r>
              <a:t/>
            </a:r>
            <a:endParaRPr sz="1800">
              <a:solidFill>
                <a:schemeClr val="dk1"/>
              </a:solidFill>
              <a:latin typeface="Roboto"/>
              <a:ea typeface="Roboto"/>
              <a:cs typeface="Roboto"/>
              <a:sym typeface="Roboto"/>
            </a:endParaRPr>
          </a:p>
          <a:p>
            <a:pPr indent="0" lvl="0" marL="91440" rtl="0" algn="l">
              <a:spcBef>
                <a:spcPts val="0"/>
              </a:spcBef>
              <a:spcAft>
                <a:spcPts val="0"/>
              </a:spcAft>
              <a:buNone/>
            </a:pPr>
            <a:r>
              <a:t/>
            </a:r>
            <a:endParaRPr sz="1800">
              <a:solidFill>
                <a:schemeClr val="dk1"/>
              </a:solidFill>
              <a:latin typeface="Roboto"/>
              <a:ea typeface="Roboto"/>
              <a:cs typeface="Roboto"/>
              <a:sym typeface="Roboto"/>
            </a:endParaRPr>
          </a:p>
          <a:p>
            <a:pPr indent="0" lvl="0" marL="91440" rtl="0" algn="l">
              <a:spcBef>
                <a:spcPts val="0"/>
              </a:spcBef>
              <a:spcAft>
                <a:spcPts val="0"/>
              </a:spcAft>
              <a:buNone/>
            </a:pPr>
            <a:r>
              <a:t/>
            </a:r>
            <a:endParaRPr sz="1800">
              <a:solidFill>
                <a:schemeClr val="dk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9" name="Shape 79"/>
        <p:cNvGrpSpPr/>
        <p:nvPr/>
      </p:nvGrpSpPr>
      <p:grpSpPr>
        <a:xfrm>
          <a:off x="0" y="0"/>
          <a:ext cx="0" cy="0"/>
          <a:chOff x="0" y="0"/>
          <a:chExt cx="0" cy="0"/>
        </a:xfrm>
      </p:grpSpPr>
      <p:sp>
        <p:nvSpPr>
          <p:cNvPr id="80" name="Google Shape;80;p16"/>
          <p:cNvSpPr txBox="1"/>
          <p:nvPr/>
        </p:nvSpPr>
        <p:spPr>
          <a:xfrm>
            <a:off x="2988450" y="375650"/>
            <a:ext cx="3167100" cy="431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 sz="2800">
                <a:solidFill>
                  <a:srgbClr val="222A5F"/>
                </a:solidFill>
                <a:latin typeface="Roboto"/>
                <a:ea typeface="Roboto"/>
                <a:cs typeface="Roboto"/>
                <a:sym typeface="Roboto"/>
              </a:rPr>
              <a:t>Training Objectives</a:t>
            </a:r>
            <a:endParaRPr sz="2800">
              <a:solidFill>
                <a:srgbClr val="222A5F"/>
              </a:solidFill>
              <a:latin typeface="Roboto"/>
              <a:ea typeface="Roboto"/>
              <a:cs typeface="Roboto"/>
              <a:sym typeface="Roboto"/>
            </a:endParaRPr>
          </a:p>
        </p:txBody>
      </p:sp>
      <p:sp>
        <p:nvSpPr>
          <p:cNvPr id="81" name="Google Shape;81;p16"/>
          <p:cNvSpPr txBox="1"/>
          <p:nvPr/>
        </p:nvSpPr>
        <p:spPr>
          <a:xfrm>
            <a:off x="522675" y="901850"/>
            <a:ext cx="8113200" cy="2733000"/>
          </a:xfrm>
          <a:prstGeom prst="rect">
            <a:avLst/>
          </a:prstGeom>
          <a:solidFill>
            <a:srgbClr val="EFEFEF"/>
          </a:solidFill>
          <a:ln cap="flat" cmpd="sng" w="7620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91440" rtl="0" algn="l">
              <a:spcBef>
                <a:spcPts val="0"/>
              </a:spcBef>
              <a:spcAft>
                <a:spcPts val="0"/>
              </a:spcAft>
              <a:buNone/>
            </a:pPr>
            <a:r>
              <a:t/>
            </a:r>
            <a:endParaRPr b="1" sz="900">
              <a:solidFill>
                <a:schemeClr val="dk1"/>
              </a:solidFill>
              <a:latin typeface="Roboto"/>
              <a:ea typeface="Roboto"/>
              <a:cs typeface="Roboto"/>
              <a:sym typeface="Roboto"/>
            </a:endParaRPr>
          </a:p>
          <a:p>
            <a:pPr indent="0" lvl="0" marL="91440" rtl="0" algn="l">
              <a:spcBef>
                <a:spcPts val="0"/>
              </a:spcBef>
              <a:spcAft>
                <a:spcPts val="0"/>
              </a:spcAft>
              <a:buNone/>
            </a:pPr>
            <a:r>
              <a:rPr b="1" lang="en" sz="1700">
                <a:solidFill>
                  <a:schemeClr val="dk1"/>
                </a:solidFill>
                <a:latin typeface="Roboto"/>
                <a:ea typeface="Roboto"/>
                <a:cs typeface="Roboto"/>
                <a:sym typeface="Roboto"/>
              </a:rPr>
              <a:t>On Demand Hotline Training (1 hour) will cover:</a:t>
            </a:r>
            <a:endParaRPr b="1" sz="1700">
              <a:solidFill>
                <a:schemeClr val="dk1"/>
              </a:solidFill>
              <a:latin typeface="Roboto"/>
              <a:ea typeface="Roboto"/>
              <a:cs typeface="Roboto"/>
              <a:sym typeface="Roboto"/>
            </a:endParaRPr>
          </a:p>
          <a:p>
            <a:pPr indent="0" lvl="0" marL="91440" rtl="0" algn="l">
              <a:spcBef>
                <a:spcPts val="0"/>
              </a:spcBef>
              <a:spcAft>
                <a:spcPts val="0"/>
              </a:spcAft>
              <a:buNone/>
            </a:pPr>
            <a:r>
              <a:t/>
            </a:r>
            <a:endParaRPr b="1" sz="1000">
              <a:solidFill>
                <a:schemeClr val="dk1"/>
              </a:solidFill>
              <a:latin typeface="Roboto"/>
              <a:ea typeface="Roboto"/>
              <a:cs typeface="Roboto"/>
              <a:sym typeface="Roboto"/>
            </a:endParaRPr>
          </a:p>
          <a:p>
            <a:pPr indent="-342900" lvl="0" marL="457200" rtl="0" algn="l">
              <a:lnSpc>
                <a:spcPct val="115000"/>
              </a:lnSpc>
              <a:spcBef>
                <a:spcPts val="0"/>
              </a:spcBef>
              <a:spcAft>
                <a:spcPts val="0"/>
              </a:spcAft>
              <a:buClr>
                <a:schemeClr val="dk1"/>
              </a:buClr>
              <a:buSzPts val="1800"/>
              <a:buFont typeface="Roboto"/>
              <a:buChar char="●"/>
            </a:pPr>
            <a:r>
              <a:rPr lang="en" sz="1800">
                <a:solidFill>
                  <a:schemeClr val="dk1"/>
                </a:solidFill>
                <a:latin typeface="Roboto"/>
                <a:ea typeface="Roboto"/>
                <a:cs typeface="Roboto"/>
                <a:sym typeface="Roboto"/>
              </a:rPr>
              <a:t>Hotline operations </a:t>
            </a:r>
            <a:endParaRPr sz="1800">
              <a:solidFill>
                <a:schemeClr val="dk1"/>
              </a:solidFill>
              <a:latin typeface="Roboto"/>
              <a:ea typeface="Roboto"/>
              <a:cs typeface="Roboto"/>
              <a:sym typeface="Roboto"/>
            </a:endParaRPr>
          </a:p>
          <a:p>
            <a:pPr indent="-342900" lvl="0" marL="457200" rtl="0" algn="l">
              <a:lnSpc>
                <a:spcPct val="115000"/>
              </a:lnSpc>
              <a:spcBef>
                <a:spcPts val="0"/>
              </a:spcBef>
              <a:spcAft>
                <a:spcPts val="0"/>
              </a:spcAft>
              <a:buClr>
                <a:schemeClr val="dk1"/>
              </a:buClr>
              <a:buSzPts val="1800"/>
              <a:buFont typeface="Roboto"/>
              <a:buChar char="●"/>
            </a:pPr>
            <a:r>
              <a:rPr lang="en" sz="1800">
                <a:solidFill>
                  <a:schemeClr val="dk1"/>
                </a:solidFill>
                <a:latin typeface="Roboto"/>
                <a:ea typeface="Roboto"/>
                <a:cs typeface="Roboto"/>
                <a:sym typeface="Roboto"/>
              </a:rPr>
              <a:t>How to use the tools and platforms utilized by hotline volunteers</a:t>
            </a:r>
            <a:endParaRPr sz="1800">
              <a:solidFill>
                <a:schemeClr val="dk1"/>
              </a:solidFill>
              <a:latin typeface="Roboto"/>
              <a:ea typeface="Roboto"/>
              <a:cs typeface="Roboto"/>
              <a:sym typeface="Roboto"/>
            </a:endParaRPr>
          </a:p>
          <a:p>
            <a:pPr indent="-342900" lvl="0" marL="457200" rtl="0" algn="l">
              <a:lnSpc>
                <a:spcPct val="115000"/>
              </a:lnSpc>
              <a:spcBef>
                <a:spcPts val="0"/>
              </a:spcBef>
              <a:spcAft>
                <a:spcPts val="0"/>
              </a:spcAft>
              <a:buClr>
                <a:schemeClr val="dk1"/>
              </a:buClr>
              <a:buSzPts val="1800"/>
              <a:buFont typeface="Roboto"/>
              <a:buChar char="●"/>
            </a:pPr>
            <a:r>
              <a:rPr lang="en" sz="1800">
                <a:solidFill>
                  <a:schemeClr val="dk1"/>
                </a:solidFill>
                <a:latin typeface="Roboto"/>
                <a:ea typeface="Roboto"/>
                <a:cs typeface="Roboto"/>
                <a:sym typeface="Roboto"/>
              </a:rPr>
              <a:t>How to interact with voters and others on the platforms</a:t>
            </a:r>
            <a:endParaRPr sz="1800">
              <a:solidFill>
                <a:schemeClr val="dk1"/>
              </a:solidFill>
              <a:latin typeface="Roboto"/>
              <a:ea typeface="Roboto"/>
              <a:cs typeface="Roboto"/>
              <a:sym typeface="Roboto"/>
            </a:endParaRPr>
          </a:p>
          <a:p>
            <a:pPr indent="-342900" lvl="0" marL="457200" rtl="0" algn="l">
              <a:lnSpc>
                <a:spcPct val="115000"/>
              </a:lnSpc>
              <a:spcBef>
                <a:spcPts val="0"/>
              </a:spcBef>
              <a:spcAft>
                <a:spcPts val="0"/>
              </a:spcAft>
              <a:buClr>
                <a:schemeClr val="dk1"/>
              </a:buClr>
              <a:buSzPts val="1800"/>
              <a:buFont typeface="Roboto"/>
              <a:buChar char="●"/>
            </a:pPr>
            <a:r>
              <a:rPr lang="en" sz="1800">
                <a:solidFill>
                  <a:schemeClr val="dk1"/>
                </a:solidFill>
                <a:latin typeface="Roboto"/>
                <a:ea typeface="Roboto"/>
                <a:cs typeface="Roboto"/>
                <a:sym typeface="Roboto"/>
              </a:rPr>
              <a:t>Where and how to find answers </a:t>
            </a:r>
            <a:endParaRPr sz="1800">
              <a:solidFill>
                <a:schemeClr val="dk1"/>
              </a:solidFill>
              <a:latin typeface="Roboto"/>
              <a:ea typeface="Roboto"/>
              <a:cs typeface="Roboto"/>
              <a:sym typeface="Roboto"/>
            </a:endParaRPr>
          </a:p>
          <a:p>
            <a:pPr indent="-342900" lvl="0" marL="457200" rtl="0" algn="l">
              <a:lnSpc>
                <a:spcPct val="115000"/>
              </a:lnSpc>
              <a:spcBef>
                <a:spcPts val="0"/>
              </a:spcBef>
              <a:spcAft>
                <a:spcPts val="0"/>
              </a:spcAft>
              <a:buClr>
                <a:schemeClr val="dk1"/>
              </a:buClr>
              <a:buSzPts val="1800"/>
              <a:buFont typeface="Roboto"/>
              <a:buChar char="●"/>
            </a:pPr>
            <a:r>
              <a:rPr lang="en" sz="1800">
                <a:solidFill>
                  <a:schemeClr val="dk1"/>
                </a:solidFill>
                <a:latin typeface="Roboto"/>
                <a:ea typeface="Roboto"/>
                <a:cs typeface="Roboto"/>
                <a:sym typeface="Roboto"/>
              </a:rPr>
              <a:t>How to log information into the EP database</a:t>
            </a:r>
            <a:endParaRPr sz="1800">
              <a:solidFill>
                <a:schemeClr val="dk1"/>
              </a:solidFill>
              <a:latin typeface="Roboto"/>
              <a:ea typeface="Roboto"/>
              <a:cs typeface="Roboto"/>
              <a:sym typeface="Roboto"/>
            </a:endParaRPr>
          </a:p>
          <a:p>
            <a:pPr indent="-342900" lvl="0" marL="457200" rtl="0" algn="l">
              <a:lnSpc>
                <a:spcPct val="115000"/>
              </a:lnSpc>
              <a:spcBef>
                <a:spcPts val="0"/>
              </a:spcBef>
              <a:spcAft>
                <a:spcPts val="0"/>
              </a:spcAft>
              <a:buClr>
                <a:schemeClr val="dk1"/>
              </a:buClr>
              <a:buSzPts val="1800"/>
              <a:buFont typeface="Roboto"/>
              <a:buChar char="●"/>
            </a:pPr>
            <a:r>
              <a:rPr lang="en" sz="1800">
                <a:solidFill>
                  <a:schemeClr val="dk1"/>
                </a:solidFill>
                <a:latin typeface="Roboto"/>
                <a:ea typeface="Roboto"/>
                <a:cs typeface="Roboto"/>
                <a:sym typeface="Roboto"/>
              </a:rPr>
              <a:t>How to get help from captains and staff</a:t>
            </a:r>
            <a:endParaRPr sz="1800">
              <a:solidFill>
                <a:schemeClr val="dk1"/>
              </a:solidFill>
              <a:latin typeface="Roboto"/>
              <a:ea typeface="Roboto"/>
              <a:cs typeface="Roboto"/>
              <a:sym typeface="Roboto"/>
            </a:endParaRPr>
          </a:p>
          <a:p>
            <a:pPr indent="0" lvl="0" marL="91440" rtl="0" algn="l">
              <a:spcBef>
                <a:spcPts val="0"/>
              </a:spcBef>
              <a:spcAft>
                <a:spcPts val="0"/>
              </a:spcAft>
              <a:buNone/>
            </a:pPr>
            <a:r>
              <a:t/>
            </a:r>
            <a:endParaRPr sz="1800">
              <a:solidFill>
                <a:schemeClr val="dk1"/>
              </a:solidFill>
              <a:latin typeface="Roboto"/>
              <a:ea typeface="Roboto"/>
              <a:cs typeface="Roboto"/>
              <a:sym typeface="Roboto"/>
            </a:endParaRPr>
          </a:p>
          <a:p>
            <a:pPr indent="0" lvl="0" marL="91440" rtl="0" algn="l">
              <a:spcBef>
                <a:spcPts val="0"/>
              </a:spcBef>
              <a:spcAft>
                <a:spcPts val="0"/>
              </a:spcAft>
              <a:buNone/>
            </a:pPr>
            <a:r>
              <a:t/>
            </a:r>
            <a:endParaRPr sz="1800">
              <a:solidFill>
                <a:schemeClr val="dk1"/>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5" name="Shape 85"/>
        <p:cNvGrpSpPr/>
        <p:nvPr/>
      </p:nvGrpSpPr>
      <p:grpSpPr>
        <a:xfrm>
          <a:off x="0" y="0"/>
          <a:ext cx="0" cy="0"/>
          <a:chOff x="0" y="0"/>
          <a:chExt cx="0" cy="0"/>
        </a:xfrm>
      </p:grpSpPr>
      <p:sp>
        <p:nvSpPr>
          <p:cNvPr id="86" name="Google Shape;86;p17"/>
          <p:cNvSpPr txBox="1"/>
          <p:nvPr/>
        </p:nvSpPr>
        <p:spPr>
          <a:xfrm>
            <a:off x="2988450" y="375650"/>
            <a:ext cx="5469900" cy="431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 sz="2800">
                <a:solidFill>
                  <a:srgbClr val="222A5F"/>
                </a:solidFill>
                <a:latin typeface="Roboto"/>
                <a:ea typeface="Roboto"/>
                <a:cs typeface="Roboto"/>
                <a:sym typeface="Roboto"/>
              </a:rPr>
              <a:t>Support Provided</a:t>
            </a:r>
            <a:endParaRPr sz="2800">
              <a:solidFill>
                <a:srgbClr val="222A5F"/>
              </a:solidFill>
              <a:latin typeface="Roboto"/>
              <a:ea typeface="Roboto"/>
              <a:cs typeface="Roboto"/>
              <a:sym typeface="Roboto"/>
            </a:endParaRPr>
          </a:p>
        </p:txBody>
      </p:sp>
      <p:sp>
        <p:nvSpPr>
          <p:cNvPr id="87" name="Google Shape;87;p17"/>
          <p:cNvSpPr txBox="1"/>
          <p:nvPr/>
        </p:nvSpPr>
        <p:spPr>
          <a:xfrm>
            <a:off x="522675" y="901850"/>
            <a:ext cx="8113200" cy="3753600"/>
          </a:xfrm>
          <a:prstGeom prst="rect">
            <a:avLst/>
          </a:prstGeom>
          <a:solidFill>
            <a:srgbClr val="EFEFEF"/>
          </a:solidFill>
          <a:ln cap="flat" cmpd="sng" w="7620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91440" rtl="0" algn="l">
              <a:spcBef>
                <a:spcPts val="0"/>
              </a:spcBef>
              <a:spcAft>
                <a:spcPts val="0"/>
              </a:spcAft>
              <a:buNone/>
            </a:pPr>
            <a:r>
              <a:t/>
            </a:r>
            <a:endParaRPr b="1" sz="900">
              <a:solidFill>
                <a:schemeClr val="dk1"/>
              </a:solidFill>
              <a:latin typeface="Roboto"/>
              <a:ea typeface="Roboto"/>
              <a:cs typeface="Roboto"/>
              <a:sym typeface="Roboto"/>
            </a:endParaRPr>
          </a:p>
          <a:p>
            <a:pPr indent="-342900" lvl="0" marL="457200" rtl="0" algn="l">
              <a:spcBef>
                <a:spcPts val="0"/>
              </a:spcBef>
              <a:spcAft>
                <a:spcPts val="0"/>
              </a:spcAft>
              <a:buClr>
                <a:schemeClr val="dk1"/>
              </a:buClr>
              <a:buSzPts val="1800"/>
              <a:buFont typeface="Roboto"/>
              <a:buChar char="●"/>
            </a:pPr>
            <a:r>
              <a:rPr lang="en" sz="1800">
                <a:solidFill>
                  <a:schemeClr val="dk1"/>
                </a:solidFill>
                <a:latin typeface="Roboto"/>
                <a:ea typeface="Roboto"/>
                <a:cs typeface="Roboto"/>
                <a:sym typeface="Roboto"/>
              </a:rPr>
              <a:t>We provide multiple resources on an intranet site with answers to common questions, links to useful sites, and other guidance documents. </a:t>
            </a:r>
            <a:endParaRPr sz="1800">
              <a:solidFill>
                <a:schemeClr val="dk1"/>
              </a:solidFill>
              <a:latin typeface="Roboto"/>
              <a:ea typeface="Roboto"/>
              <a:cs typeface="Roboto"/>
              <a:sym typeface="Roboto"/>
            </a:endParaRPr>
          </a:p>
          <a:p>
            <a:pPr indent="-342900" lvl="0" marL="457200" rtl="0" algn="l">
              <a:spcBef>
                <a:spcPts val="1000"/>
              </a:spcBef>
              <a:spcAft>
                <a:spcPts val="0"/>
              </a:spcAft>
              <a:buClr>
                <a:schemeClr val="dk1"/>
              </a:buClr>
              <a:buSzPts val="1800"/>
              <a:buFont typeface="Roboto"/>
              <a:buChar char="●"/>
            </a:pPr>
            <a:r>
              <a:rPr lang="en" sz="1800">
                <a:solidFill>
                  <a:schemeClr val="dk1"/>
                </a:solidFill>
                <a:latin typeface="Roboto"/>
                <a:ea typeface="Roboto"/>
                <a:cs typeface="Roboto"/>
                <a:sym typeface="Roboto"/>
              </a:rPr>
              <a:t>Experienced volunteer leaders and hotline staff are always available to help.</a:t>
            </a:r>
            <a:endParaRPr sz="1800">
              <a:solidFill>
                <a:schemeClr val="dk1"/>
              </a:solidFill>
              <a:latin typeface="Roboto"/>
              <a:ea typeface="Roboto"/>
              <a:cs typeface="Roboto"/>
              <a:sym typeface="Roboto"/>
            </a:endParaRPr>
          </a:p>
          <a:p>
            <a:pPr indent="-342900" lvl="0" marL="457200" rtl="0" algn="l">
              <a:spcBef>
                <a:spcPts val="1000"/>
              </a:spcBef>
              <a:spcAft>
                <a:spcPts val="0"/>
              </a:spcAft>
              <a:buClr>
                <a:schemeClr val="dk1"/>
              </a:buClr>
              <a:buSzPts val="1800"/>
              <a:buFont typeface="Roboto"/>
              <a:buChar char="●"/>
            </a:pPr>
            <a:r>
              <a:rPr lang="en" sz="1800">
                <a:solidFill>
                  <a:schemeClr val="dk1"/>
                </a:solidFill>
                <a:latin typeface="Roboto"/>
                <a:ea typeface="Roboto"/>
                <a:cs typeface="Roboto"/>
                <a:sym typeface="Roboto"/>
              </a:rPr>
              <a:t>You will be assigned a chat room where you can ask questions and receive support from hotline leaders. Each chat room has a designated volunteer captain to answer questions, monitor your work, and give advice and feedback. </a:t>
            </a:r>
            <a:endParaRPr sz="1800">
              <a:solidFill>
                <a:schemeClr val="dk1"/>
              </a:solidFill>
              <a:latin typeface="Roboto"/>
              <a:ea typeface="Roboto"/>
              <a:cs typeface="Roboto"/>
              <a:sym typeface="Roboto"/>
            </a:endParaRPr>
          </a:p>
          <a:p>
            <a:pPr indent="-342900" lvl="0" marL="457200" rtl="0" algn="l">
              <a:spcBef>
                <a:spcPts val="1000"/>
              </a:spcBef>
              <a:spcAft>
                <a:spcPts val="0"/>
              </a:spcAft>
              <a:buClr>
                <a:schemeClr val="dk1"/>
              </a:buClr>
              <a:buSzPts val="1800"/>
              <a:buFont typeface="Roboto"/>
              <a:buChar char="●"/>
            </a:pPr>
            <a:r>
              <a:rPr lang="en" sz="1800">
                <a:solidFill>
                  <a:schemeClr val="dk1"/>
                </a:solidFill>
                <a:latin typeface="Roboto"/>
                <a:ea typeface="Roboto"/>
                <a:cs typeface="Roboto"/>
                <a:sym typeface="Roboto"/>
              </a:rPr>
              <a:t>If you have technical issues, there is a technical support chat room or you can email for staff assistance. </a:t>
            </a:r>
            <a:endParaRPr sz="1800">
              <a:solidFill>
                <a:schemeClr val="dk1"/>
              </a:solidFill>
              <a:latin typeface="Roboto"/>
              <a:ea typeface="Roboto"/>
              <a:cs typeface="Roboto"/>
              <a:sym typeface="Roboto"/>
            </a:endParaRPr>
          </a:p>
          <a:p>
            <a:pPr indent="0" lvl="0" marL="0" rtl="0" algn="l">
              <a:spcBef>
                <a:spcPts val="1000"/>
              </a:spcBef>
              <a:spcAft>
                <a:spcPts val="0"/>
              </a:spcAft>
              <a:buNone/>
            </a:pPr>
            <a:r>
              <a:t/>
            </a:r>
            <a:endParaRPr sz="1800">
              <a:latin typeface="Roboto"/>
              <a:ea typeface="Roboto"/>
              <a:cs typeface="Roboto"/>
              <a:sym typeface="Roboto"/>
            </a:endParaRPr>
          </a:p>
          <a:p>
            <a:pPr indent="0" lvl="0" marL="457200" rtl="0" algn="l">
              <a:spcBef>
                <a:spcPts val="0"/>
              </a:spcBef>
              <a:spcAft>
                <a:spcPts val="0"/>
              </a:spcAft>
              <a:buNone/>
            </a:pPr>
            <a:r>
              <a:t/>
            </a:r>
            <a:endParaRPr sz="1800">
              <a:latin typeface="Roboto"/>
              <a:ea typeface="Roboto"/>
              <a:cs typeface="Roboto"/>
              <a:sym typeface="Roboto"/>
            </a:endParaRPr>
          </a:p>
          <a:p>
            <a:pPr indent="0" lvl="0" marL="91440" rtl="0" algn="l">
              <a:spcBef>
                <a:spcPts val="0"/>
              </a:spcBef>
              <a:spcAft>
                <a:spcPts val="0"/>
              </a:spcAft>
              <a:buNone/>
            </a:pPr>
            <a:r>
              <a:t/>
            </a:r>
            <a:endParaRPr b="1" sz="1800">
              <a:solidFill>
                <a:schemeClr val="dk1"/>
              </a:solidFill>
              <a:latin typeface="Roboto"/>
              <a:ea typeface="Roboto"/>
              <a:cs typeface="Roboto"/>
              <a:sym typeface="Roboto"/>
            </a:endParaRPr>
          </a:p>
          <a:p>
            <a:pPr indent="0" lvl="0" marL="457200" rtl="0" algn="l">
              <a:lnSpc>
                <a:spcPct val="115000"/>
              </a:lnSpc>
              <a:spcBef>
                <a:spcPts val="0"/>
              </a:spcBef>
              <a:spcAft>
                <a:spcPts val="0"/>
              </a:spcAft>
              <a:buNone/>
            </a:pPr>
            <a:r>
              <a:t/>
            </a:r>
            <a:endParaRPr sz="1800">
              <a:solidFill>
                <a:schemeClr val="dk1"/>
              </a:solidFill>
              <a:latin typeface="Roboto"/>
              <a:ea typeface="Roboto"/>
              <a:cs typeface="Roboto"/>
              <a:sym typeface="Roboto"/>
            </a:endParaRPr>
          </a:p>
          <a:p>
            <a:pPr indent="0" lvl="0" marL="91440" rtl="0" algn="l">
              <a:spcBef>
                <a:spcPts val="0"/>
              </a:spcBef>
              <a:spcAft>
                <a:spcPts val="0"/>
              </a:spcAft>
              <a:buNone/>
            </a:pPr>
            <a:r>
              <a:t/>
            </a:r>
            <a:endParaRPr sz="1800">
              <a:solidFill>
                <a:schemeClr val="dk1"/>
              </a:solidFill>
              <a:latin typeface="Roboto"/>
              <a:ea typeface="Roboto"/>
              <a:cs typeface="Roboto"/>
              <a:sym typeface="Roboto"/>
            </a:endParaRPr>
          </a:p>
          <a:p>
            <a:pPr indent="0" lvl="0" marL="91440" rtl="0" algn="l">
              <a:spcBef>
                <a:spcPts val="0"/>
              </a:spcBef>
              <a:spcAft>
                <a:spcPts val="0"/>
              </a:spcAft>
              <a:buNone/>
            </a:pPr>
            <a:r>
              <a:t/>
            </a:r>
            <a:endParaRPr sz="1800">
              <a:solidFill>
                <a:schemeClr val="dk1"/>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1" name="Shape 91"/>
        <p:cNvGrpSpPr/>
        <p:nvPr/>
      </p:nvGrpSpPr>
      <p:grpSpPr>
        <a:xfrm>
          <a:off x="0" y="0"/>
          <a:ext cx="0" cy="0"/>
          <a:chOff x="0" y="0"/>
          <a:chExt cx="0" cy="0"/>
        </a:xfrm>
      </p:grpSpPr>
      <p:sp>
        <p:nvSpPr>
          <p:cNvPr id="92" name="Google Shape;92;p18"/>
          <p:cNvSpPr txBox="1"/>
          <p:nvPr/>
        </p:nvSpPr>
        <p:spPr>
          <a:xfrm>
            <a:off x="2988450" y="375650"/>
            <a:ext cx="5469900" cy="431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 sz="2800">
                <a:solidFill>
                  <a:srgbClr val="222A5F"/>
                </a:solidFill>
                <a:latin typeface="Roboto"/>
                <a:ea typeface="Roboto"/>
                <a:cs typeface="Roboto"/>
                <a:sym typeface="Roboto"/>
              </a:rPr>
              <a:t>Sign up Today</a:t>
            </a:r>
            <a:endParaRPr sz="2800">
              <a:solidFill>
                <a:srgbClr val="222A5F"/>
              </a:solidFill>
              <a:latin typeface="Roboto"/>
              <a:ea typeface="Roboto"/>
              <a:cs typeface="Roboto"/>
              <a:sym typeface="Roboto"/>
            </a:endParaRPr>
          </a:p>
        </p:txBody>
      </p:sp>
      <p:pic>
        <p:nvPicPr>
          <p:cNvPr id="93" name="Google Shape;93;p18" title="Screenshot 2026-09-09 151042.png"/>
          <p:cNvPicPr preferRelativeResize="0"/>
          <p:nvPr/>
        </p:nvPicPr>
        <p:blipFill>
          <a:blip r:embed="rId3">
            <a:alphaModFix/>
          </a:blip>
          <a:stretch>
            <a:fillRect/>
          </a:stretch>
        </p:blipFill>
        <p:spPr>
          <a:xfrm>
            <a:off x="105300" y="1207550"/>
            <a:ext cx="3765300" cy="3386924"/>
          </a:xfrm>
          <a:prstGeom prst="rect">
            <a:avLst/>
          </a:prstGeom>
          <a:noFill/>
          <a:ln>
            <a:noFill/>
          </a:ln>
        </p:spPr>
      </p:pic>
      <p:pic>
        <p:nvPicPr>
          <p:cNvPr id="94" name="Google Shape;94;p18" title="nba signup.png"/>
          <p:cNvPicPr preferRelativeResize="0"/>
          <p:nvPr/>
        </p:nvPicPr>
        <p:blipFill rotWithShape="1">
          <a:blip r:embed="rId4">
            <a:alphaModFix/>
          </a:blip>
          <a:srcRect b="2780" l="0" r="9609" t="0"/>
          <a:stretch/>
        </p:blipFill>
        <p:spPr>
          <a:xfrm>
            <a:off x="4175400" y="1616725"/>
            <a:ext cx="4491023" cy="23666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8" name="Shape 98"/>
        <p:cNvGrpSpPr/>
        <p:nvPr/>
      </p:nvGrpSpPr>
      <p:grpSpPr>
        <a:xfrm>
          <a:off x="0" y="0"/>
          <a:ext cx="0" cy="0"/>
          <a:chOff x="0" y="0"/>
          <a:chExt cx="0" cy="0"/>
        </a:xfrm>
      </p:grpSpPr>
      <p:sp>
        <p:nvSpPr>
          <p:cNvPr id="99" name="Google Shape;99;p19"/>
          <p:cNvSpPr txBox="1"/>
          <p:nvPr/>
        </p:nvSpPr>
        <p:spPr>
          <a:xfrm>
            <a:off x="1964575" y="375650"/>
            <a:ext cx="6493500" cy="431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 sz="2800">
                <a:solidFill>
                  <a:srgbClr val="222A5F"/>
                </a:solidFill>
                <a:latin typeface="Roboto"/>
                <a:ea typeface="Roboto"/>
                <a:cs typeface="Roboto"/>
                <a:sym typeface="Roboto"/>
              </a:rPr>
              <a:t>Login or &amp; Register a New Account</a:t>
            </a:r>
            <a:endParaRPr sz="2800">
              <a:solidFill>
                <a:srgbClr val="222A5F"/>
              </a:solidFill>
              <a:latin typeface="Roboto"/>
              <a:ea typeface="Roboto"/>
              <a:cs typeface="Roboto"/>
              <a:sym typeface="Roboto"/>
            </a:endParaRPr>
          </a:p>
        </p:txBody>
      </p:sp>
      <p:pic>
        <p:nvPicPr>
          <p:cNvPr id="100" name="Google Shape;100;p19" title="Screenshot 2026-09-09 151657.png"/>
          <p:cNvPicPr preferRelativeResize="0"/>
          <p:nvPr/>
        </p:nvPicPr>
        <p:blipFill rotWithShape="1">
          <a:blip r:embed="rId3">
            <a:alphaModFix/>
          </a:blip>
          <a:srcRect b="0" l="862" r="0" t="11111"/>
          <a:stretch/>
        </p:blipFill>
        <p:spPr>
          <a:xfrm>
            <a:off x="190000" y="1281050"/>
            <a:ext cx="5211998" cy="3170776"/>
          </a:xfrm>
          <a:prstGeom prst="rect">
            <a:avLst/>
          </a:prstGeom>
          <a:noFill/>
          <a:ln>
            <a:noFill/>
          </a:ln>
        </p:spPr>
      </p:pic>
      <p:pic>
        <p:nvPicPr>
          <p:cNvPr id="101" name="Google Shape;101;p19" title="Volunteer Matters Account.png"/>
          <p:cNvPicPr preferRelativeResize="0"/>
          <p:nvPr/>
        </p:nvPicPr>
        <p:blipFill>
          <a:blip r:embed="rId4">
            <a:alphaModFix/>
          </a:blip>
          <a:stretch>
            <a:fillRect/>
          </a:stretch>
        </p:blipFill>
        <p:spPr>
          <a:xfrm>
            <a:off x="5518373" y="1544650"/>
            <a:ext cx="3437201" cy="226089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5" name="Shape 105"/>
        <p:cNvGrpSpPr/>
        <p:nvPr/>
      </p:nvGrpSpPr>
      <p:grpSpPr>
        <a:xfrm>
          <a:off x="0" y="0"/>
          <a:ext cx="0" cy="0"/>
          <a:chOff x="0" y="0"/>
          <a:chExt cx="0" cy="0"/>
        </a:xfrm>
      </p:grpSpPr>
      <p:sp>
        <p:nvSpPr>
          <p:cNvPr id="106" name="Google Shape;106;p20"/>
          <p:cNvSpPr txBox="1"/>
          <p:nvPr>
            <p:ph type="title"/>
          </p:nvPr>
        </p:nvSpPr>
        <p:spPr>
          <a:xfrm>
            <a:off x="430800" y="1889700"/>
            <a:ext cx="8282400" cy="1516500"/>
          </a:xfrm>
          <a:prstGeom prst="rect">
            <a:avLst/>
          </a:prstGeom>
          <a:ln cap="flat" cmpd="sng" w="76200">
            <a:solidFill>
              <a:srgbClr val="FFFFFF"/>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 sz="5000">
                <a:solidFill>
                  <a:srgbClr val="FFFFFF"/>
                </a:solidFill>
              </a:rPr>
              <a:t>Legal Roving Monitors</a:t>
            </a:r>
            <a:r>
              <a:rPr lang="en" sz="5000">
                <a:solidFill>
                  <a:srgbClr val="FFFFFF"/>
                </a:solidFill>
              </a:rPr>
              <a:t> </a:t>
            </a:r>
            <a:endParaRPr sz="5000">
              <a:solidFill>
                <a:srgbClr val="FFFFFF"/>
              </a:solidFill>
            </a:endParaRPr>
          </a:p>
        </p:txBody>
      </p:sp>
      <p:pic>
        <p:nvPicPr>
          <p:cNvPr id="107" name="Google Shape;107;p20"/>
          <p:cNvPicPr preferRelativeResize="0"/>
          <p:nvPr/>
        </p:nvPicPr>
        <p:blipFill>
          <a:blip r:embed="rId3">
            <a:alphaModFix/>
          </a:blip>
          <a:stretch>
            <a:fillRect/>
          </a:stretch>
        </p:blipFill>
        <p:spPr>
          <a:xfrm>
            <a:off x="152400" y="152400"/>
            <a:ext cx="8839199" cy="110958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1" name="Shape 111"/>
        <p:cNvGrpSpPr/>
        <p:nvPr/>
      </p:nvGrpSpPr>
      <p:grpSpPr>
        <a:xfrm>
          <a:off x="0" y="0"/>
          <a:ext cx="0" cy="0"/>
          <a:chOff x="0" y="0"/>
          <a:chExt cx="0" cy="0"/>
        </a:xfrm>
      </p:grpSpPr>
      <p:sp>
        <p:nvSpPr>
          <p:cNvPr id="112" name="Google Shape;112;p21"/>
          <p:cNvSpPr txBox="1"/>
          <p:nvPr>
            <p:ph idx="12" type="sldNum"/>
          </p:nvPr>
        </p:nvSpPr>
        <p:spPr>
          <a:xfrm>
            <a:off x="6354343" y="3497413"/>
            <a:ext cx="411600" cy="295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13" name="Google Shape;113;p21"/>
          <p:cNvSpPr/>
          <p:nvPr/>
        </p:nvSpPr>
        <p:spPr>
          <a:xfrm>
            <a:off x="495581" y="321731"/>
            <a:ext cx="5339400" cy="572700"/>
          </a:xfrm>
          <a:prstGeom prst="rect">
            <a:avLst/>
          </a:prstGeom>
          <a:solidFill>
            <a:srgbClr val="88888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14" name="Google Shape;114;p21"/>
          <p:cNvSpPr txBox="1"/>
          <p:nvPr>
            <p:ph type="title"/>
          </p:nvPr>
        </p:nvSpPr>
        <p:spPr>
          <a:xfrm>
            <a:off x="457200" y="16880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 sz="3200">
                <a:highlight>
                  <a:srgbClr val="FFFFFF"/>
                </a:highlight>
                <a:latin typeface="Poppins"/>
                <a:ea typeface="Poppins"/>
                <a:cs typeface="Poppins"/>
                <a:sym typeface="Poppins"/>
              </a:rPr>
              <a:t>Legal Roving Monitor Program </a:t>
            </a:r>
            <a:endParaRPr b="1" sz="3600">
              <a:solidFill>
                <a:srgbClr val="FFFFFF"/>
              </a:solidFill>
              <a:highlight>
                <a:srgbClr val="FFFFFF"/>
              </a:highlight>
              <a:latin typeface="Poppins"/>
              <a:ea typeface="Poppins"/>
              <a:cs typeface="Poppins"/>
              <a:sym typeface="Poppins"/>
            </a:endParaRPr>
          </a:p>
        </p:txBody>
      </p:sp>
      <p:sp>
        <p:nvSpPr>
          <p:cNvPr id="115" name="Google Shape;115;p21"/>
          <p:cNvSpPr txBox="1"/>
          <p:nvPr>
            <p:ph idx="1" type="body"/>
          </p:nvPr>
        </p:nvSpPr>
        <p:spPr>
          <a:xfrm>
            <a:off x="457200" y="1092638"/>
            <a:ext cx="8015100" cy="37005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0"/>
              </a:spcBef>
              <a:spcAft>
                <a:spcPts val="0"/>
              </a:spcAft>
              <a:buClr>
                <a:schemeClr val="dk1"/>
              </a:buClr>
              <a:buSzPts val="800"/>
              <a:buFont typeface="Arial"/>
              <a:buNone/>
            </a:pPr>
            <a:r>
              <a:rPr lang="en">
                <a:solidFill>
                  <a:schemeClr val="lt1"/>
                </a:solidFill>
                <a:highlight>
                  <a:schemeClr val="dk1"/>
                </a:highlight>
                <a:latin typeface="Work Sans"/>
                <a:ea typeface="Work Sans"/>
                <a:cs typeface="Work Sans"/>
                <a:sym typeface="Work Sans"/>
              </a:rPr>
              <a:t>Purpose:</a:t>
            </a:r>
            <a:br>
              <a:rPr lang="en">
                <a:solidFill>
                  <a:schemeClr val="lt1"/>
                </a:solidFill>
                <a:highlight>
                  <a:schemeClr val="dk1"/>
                </a:highlight>
                <a:latin typeface="Work Sans"/>
                <a:ea typeface="Work Sans"/>
                <a:cs typeface="Work Sans"/>
                <a:sym typeface="Work Sans"/>
              </a:rPr>
            </a:br>
            <a:endParaRPr>
              <a:solidFill>
                <a:schemeClr val="lt1"/>
              </a:solidFill>
              <a:highlight>
                <a:schemeClr val="dk1"/>
              </a:highlight>
              <a:latin typeface="Work Sans"/>
              <a:ea typeface="Work Sans"/>
              <a:cs typeface="Work Sans"/>
              <a:sym typeface="Work Sans"/>
            </a:endParaRPr>
          </a:p>
          <a:p>
            <a:pPr indent="0" lvl="0" marL="0" rtl="0" algn="l">
              <a:lnSpc>
                <a:spcPct val="100000"/>
              </a:lnSpc>
              <a:spcBef>
                <a:spcPts val="0"/>
              </a:spcBef>
              <a:spcAft>
                <a:spcPts val="0"/>
              </a:spcAft>
              <a:buClr>
                <a:schemeClr val="dk1"/>
              </a:buClr>
              <a:buSzPts val="800"/>
              <a:buFont typeface="Arial"/>
              <a:buNone/>
            </a:pPr>
            <a:r>
              <a:rPr lang="en">
                <a:solidFill>
                  <a:schemeClr val="lt1"/>
                </a:solidFill>
                <a:highlight>
                  <a:schemeClr val="dk1"/>
                </a:highlight>
                <a:latin typeface="Work Sans"/>
                <a:ea typeface="Work Sans"/>
                <a:cs typeface="Work Sans"/>
                <a:sym typeface="Work Sans"/>
              </a:rPr>
              <a:t>Deploy trained volunteer attorneys in strategically selected jurisdictions to provide rapid legal response, identify voting access barriers, and assess polling place accessibility (varies state by state).</a:t>
            </a:r>
            <a:endParaRPr>
              <a:solidFill>
                <a:schemeClr val="lt1"/>
              </a:solidFill>
              <a:highlight>
                <a:schemeClr val="dk1"/>
              </a:highlight>
              <a:latin typeface="Work Sans"/>
              <a:ea typeface="Work Sans"/>
              <a:cs typeface="Work Sans"/>
              <a:sym typeface="Work Sans"/>
            </a:endParaRPr>
          </a:p>
          <a:p>
            <a:pPr indent="0" lvl="0" marL="0" rtl="0" algn="l">
              <a:lnSpc>
                <a:spcPct val="100000"/>
              </a:lnSpc>
              <a:spcBef>
                <a:spcPts val="900"/>
              </a:spcBef>
              <a:spcAft>
                <a:spcPts val="0"/>
              </a:spcAft>
              <a:buClr>
                <a:schemeClr val="dk1"/>
              </a:buClr>
              <a:buSzPts val="800"/>
              <a:buFont typeface="Arial"/>
              <a:buNone/>
            </a:pPr>
            <a:r>
              <a:rPr lang="en">
                <a:solidFill>
                  <a:schemeClr val="lt1"/>
                </a:solidFill>
                <a:highlight>
                  <a:schemeClr val="dk1"/>
                </a:highlight>
                <a:latin typeface="Work Sans"/>
                <a:ea typeface="Work Sans"/>
                <a:cs typeface="Work Sans"/>
                <a:sym typeface="Work Sans"/>
              </a:rPr>
              <a:t>The LRM Model</a:t>
            </a:r>
            <a:endParaRPr>
              <a:solidFill>
                <a:schemeClr val="lt1"/>
              </a:solidFill>
              <a:highlight>
                <a:schemeClr val="dk1"/>
              </a:highlight>
              <a:latin typeface="Work Sans"/>
              <a:ea typeface="Work Sans"/>
              <a:cs typeface="Work Sans"/>
              <a:sym typeface="Work Sans"/>
            </a:endParaRPr>
          </a:p>
          <a:p>
            <a:pPr indent="-279400" lvl="0" marL="342900" rtl="0" algn="l">
              <a:lnSpc>
                <a:spcPct val="100000"/>
              </a:lnSpc>
              <a:spcBef>
                <a:spcPts val="900"/>
              </a:spcBef>
              <a:spcAft>
                <a:spcPts val="0"/>
              </a:spcAft>
              <a:buClr>
                <a:schemeClr val="lt1"/>
              </a:buClr>
              <a:buSzPts val="1800"/>
              <a:buFont typeface="Work Sans"/>
              <a:buChar char="●"/>
            </a:pPr>
            <a:r>
              <a:rPr lang="en">
                <a:solidFill>
                  <a:schemeClr val="lt1"/>
                </a:solidFill>
                <a:highlight>
                  <a:schemeClr val="dk1"/>
                </a:highlight>
                <a:latin typeface="Work Sans"/>
                <a:ea typeface="Work Sans"/>
                <a:cs typeface="Work Sans"/>
                <a:sym typeface="Work Sans"/>
              </a:rPr>
              <a:t>Trained volunteer attorneys in the field</a:t>
            </a:r>
            <a:endParaRPr>
              <a:solidFill>
                <a:schemeClr val="lt1"/>
              </a:solidFill>
              <a:highlight>
                <a:schemeClr val="dk1"/>
              </a:highlight>
              <a:latin typeface="Work Sans"/>
              <a:ea typeface="Work Sans"/>
              <a:cs typeface="Work Sans"/>
              <a:sym typeface="Work Sans"/>
            </a:endParaRPr>
          </a:p>
          <a:p>
            <a:pPr indent="-279400" lvl="0" marL="342900" rtl="0" algn="l">
              <a:lnSpc>
                <a:spcPct val="100000"/>
              </a:lnSpc>
              <a:spcBef>
                <a:spcPts val="0"/>
              </a:spcBef>
              <a:spcAft>
                <a:spcPts val="0"/>
              </a:spcAft>
              <a:buClr>
                <a:schemeClr val="lt1"/>
              </a:buClr>
              <a:buSzPts val="1800"/>
              <a:buChar char="●"/>
            </a:pPr>
            <a:r>
              <a:rPr lang="en">
                <a:solidFill>
                  <a:schemeClr val="lt1"/>
                </a:solidFill>
                <a:highlight>
                  <a:schemeClr val="dk1"/>
                </a:highlight>
                <a:latin typeface="Work Sans"/>
                <a:ea typeface="Work Sans"/>
                <a:cs typeface="Work Sans"/>
                <a:sym typeface="Work Sans"/>
              </a:rPr>
              <a:t>Direct connection to the 866-OUR-VOTE hotline</a:t>
            </a:r>
            <a:endParaRPr>
              <a:solidFill>
                <a:schemeClr val="lt1"/>
              </a:solidFill>
              <a:highlight>
                <a:schemeClr val="dk1"/>
              </a:highlight>
              <a:latin typeface="Work Sans"/>
              <a:ea typeface="Work Sans"/>
              <a:cs typeface="Work Sans"/>
              <a:sym typeface="Work Sans"/>
            </a:endParaRPr>
          </a:p>
          <a:p>
            <a:pPr indent="-279400" lvl="0" marL="342900" rtl="0" algn="l">
              <a:lnSpc>
                <a:spcPct val="100000"/>
              </a:lnSpc>
              <a:spcBef>
                <a:spcPts val="0"/>
              </a:spcBef>
              <a:spcAft>
                <a:spcPts val="0"/>
              </a:spcAft>
              <a:buClr>
                <a:schemeClr val="lt1"/>
              </a:buClr>
              <a:buSzPts val="1800"/>
              <a:buFont typeface="Work Sans"/>
              <a:buChar char="●"/>
            </a:pPr>
            <a:r>
              <a:rPr lang="en">
                <a:solidFill>
                  <a:schemeClr val="lt1"/>
                </a:solidFill>
                <a:highlight>
                  <a:schemeClr val="dk1"/>
                </a:highlight>
                <a:latin typeface="Work Sans"/>
                <a:ea typeface="Work Sans"/>
                <a:cs typeface="Work Sans"/>
                <a:sym typeface="Work Sans"/>
              </a:rPr>
              <a:t>Coordination with state Election Protection Command Centers</a:t>
            </a:r>
            <a:endParaRPr>
              <a:solidFill>
                <a:schemeClr val="lt1"/>
              </a:solidFill>
              <a:highlight>
                <a:schemeClr val="dk1"/>
              </a:highlight>
              <a:latin typeface="Work Sans"/>
              <a:ea typeface="Work Sans"/>
              <a:cs typeface="Work Sans"/>
              <a:sym typeface="Work Sans"/>
            </a:endParaRPr>
          </a:p>
          <a:p>
            <a:pPr indent="-279400" lvl="0" marL="342900" rtl="0" algn="l">
              <a:lnSpc>
                <a:spcPct val="100000"/>
              </a:lnSpc>
              <a:spcBef>
                <a:spcPts val="0"/>
              </a:spcBef>
              <a:spcAft>
                <a:spcPts val="0"/>
              </a:spcAft>
              <a:buClr>
                <a:schemeClr val="lt1"/>
              </a:buClr>
              <a:buSzPts val="1800"/>
              <a:buFont typeface="Work Sans"/>
              <a:buChar char="●"/>
            </a:pPr>
            <a:r>
              <a:rPr lang="en">
                <a:solidFill>
                  <a:schemeClr val="lt1"/>
                </a:solidFill>
                <a:highlight>
                  <a:schemeClr val="dk1"/>
                </a:highlight>
                <a:latin typeface="Work Sans"/>
                <a:ea typeface="Work Sans"/>
                <a:cs typeface="Work Sans"/>
                <a:sym typeface="Work Sans"/>
              </a:rPr>
              <a:t>Rapid escalation of urgent legal and voter access issues</a:t>
            </a:r>
            <a:endParaRPr>
              <a:solidFill>
                <a:schemeClr val="lt1"/>
              </a:solidFill>
              <a:highlight>
                <a:schemeClr val="dk1"/>
              </a:highlight>
              <a:latin typeface="Work Sans"/>
              <a:ea typeface="Work Sans"/>
              <a:cs typeface="Work Sans"/>
              <a:sym typeface="Work Sans"/>
            </a:endParaRPr>
          </a:p>
          <a:p>
            <a:pPr indent="-279400" lvl="0" marL="342900" rtl="0" algn="l">
              <a:lnSpc>
                <a:spcPct val="100000"/>
              </a:lnSpc>
              <a:spcBef>
                <a:spcPts val="0"/>
              </a:spcBef>
              <a:spcAft>
                <a:spcPts val="0"/>
              </a:spcAft>
              <a:buClr>
                <a:schemeClr val="lt1"/>
              </a:buClr>
              <a:buSzPts val="1800"/>
              <a:buFont typeface="Work Sans"/>
              <a:buChar char="●"/>
            </a:pPr>
            <a:r>
              <a:rPr lang="en">
                <a:solidFill>
                  <a:schemeClr val="lt1"/>
                </a:solidFill>
                <a:highlight>
                  <a:schemeClr val="dk1"/>
                </a:highlight>
                <a:latin typeface="Work Sans"/>
                <a:ea typeface="Work Sans"/>
                <a:cs typeface="Work Sans"/>
                <a:sym typeface="Work Sans"/>
              </a:rPr>
              <a:t>Focus on accessible, equitable voting for all voters</a:t>
            </a:r>
            <a:endParaRPr>
              <a:solidFill>
                <a:schemeClr val="lt1"/>
              </a:solidFill>
              <a:highlight>
                <a:schemeClr val="dk1"/>
              </a:highlight>
              <a:latin typeface="Work Sans"/>
              <a:ea typeface="Work Sans"/>
              <a:cs typeface="Work Sans"/>
              <a:sym typeface="Work Sans"/>
            </a:endParaRPr>
          </a:p>
          <a:p>
            <a:pPr indent="0" lvl="0" marL="0" marR="0" rtl="0" algn="l">
              <a:lnSpc>
                <a:spcPct val="90000"/>
              </a:lnSpc>
              <a:spcBef>
                <a:spcPts val="400"/>
              </a:spcBef>
              <a:spcAft>
                <a:spcPts val="0"/>
              </a:spcAft>
              <a:buNone/>
            </a:pPr>
            <a:r>
              <a:t/>
            </a:r>
            <a:endParaRPr sz="1700">
              <a:solidFill>
                <a:schemeClr val="lt1"/>
              </a:solidFill>
              <a:highlight>
                <a:schemeClr val="dk1"/>
              </a:highlight>
              <a:latin typeface="Work Sans"/>
              <a:ea typeface="Work Sans"/>
              <a:cs typeface="Work Sans"/>
              <a:sym typeface="Work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9" name="Shape 119"/>
        <p:cNvGrpSpPr/>
        <p:nvPr/>
      </p:nvGrpSpPr>
      <p:grpSpPr>
        <a:xfrm>
          <a:off x="0" y="0"/>
          <a:ext cx="0" cy="0"/>
          <a:chOff x="0" y="0"/>
          <a:chExt cx="0" cy="0"/>
        </a:xfrm>
      </p:grpSpPr>
      <p:sp>
        <p:nvSpPr>
          <p:cNvPr id="120" name="Google Shape;120;p22"/>
          <p:cNvSpPr txBox="1"/>
          <p:nvPr>
            <p:ph idx="12" type="sldNum"/>
          </p:nvPr>
        </p:nvSpPr>
        <p:spPr>
          <a:xfrm>
            <a:off x="6354343" y="3497413"/>
            <a:ext cx="411600" cy="295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21" name="Google Shape;121;p22"/>
          <p:cNvSpPr/>
          <p:nvPr/>
        </p:nvSpPr>
        <p:spPr>
          <a:xfrm>
            <a:off x="495581" y="324806"/>
            <a:ext cx="1835700" cy="572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22" name="Google Shape;122;p22"/>
          <p:cNvSpPr txBox="1"/>
          <p:nvPr>
            <p:ph type="title"/>
          </p:nvPr>
        </p:nvSpPr>
        <p:spPr>
          <a:xfrm>
            <a:off x="495581" y="153369"/>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 sz="3600">
                <a:highlight>
                  <a:srgbClr val="FFFFFF"/>
                </a:highlight>
                <a:latin typeface="Poppins"/>
                <a:ea typeface="Poppins"/>
                <a:cs typeface="Poppins"/>
                <a:sym typeface="Poppins"/>
              </a:rPr>
              <a:t>LRM Election Day Priorities</a:t>
            </a:r>
            <a:endParaRPr b="1" sz="3600">
              <a:solidFill>
                <a:srgbClr val="FFFFFF"/>
              </a:solidFill>
              <a:highlight>
                <a:srgbClr val="FFFFFF"/>
              </a:highlight>
              <a:latin typeface="Poppins"/>
              <a:ea typeface="Poppins"/>
              <a:cs typeface="Poppins"/>
              <a:sym typeface="Poppins"/>
            </a:endParaRPr>
          </a:p>
        </p:txBody>
      </p:sp>
      <p:sp>
        <p:nvSpPr>
          <p:cNvPr id="123" name="Google Shape;123;p22"/>
          <p:cNvSpPr txBox="1"/>
          <p:nvPr/>
        </p:nvSpPr>
        <p:spPr>
          <a:xfrm>
            <a:off x="789938" y="1103738"/>
            <a:ext cx="6554400" cy="3279300"/>
          </a:xfrm>
          <a:prstGeom prst="rect">
            <a:avLst/>
          </a:prstGeom>
          <a:noFill/>
          <a:ln cap="flat" cmpd="sng" w="9525">
            <a:solidFill>
              <a:schemeClr val="dk1"/>
            </a:solidFill>
            <a:prstDash val="solid"/>
            <a:round/>
            <a:headEnd len="sm" w="sm" type="none"/>
            <a:tailEnd len="sm" w="sm" type="none"/>
          </a:ln>
        </p:spPr>
        <p:txBody>
          <a:bodyPr anchorCtr="0" anchor="t" bIns="68575" lIns="68575" spcFirstLastPara="1" rIns="68575" wrap="square" tIns="68575">
            <a:spAutoFit/>
          </a:bodyPr>
          <a:lstStyle/>
          <a:p>
            <a:pPr indent="0" lvl="0" marL="0" rtl="0" algn="l">
              <a:lnSpc>
                <a:spcPct val="115000"/>
              </a:lnSpc>
              <a:spcBef>
                <a:spcPts val="1100"/>
              </a:spcBef>
              <a:spcAft>
                <a:spcPts val="0"/>
              </a:spcAft>
              <a:buNone/>
            </a:pPr>
            <a:r>
              <a:rPr b="1" lang="en" sz="2100">
                <a:solidFill>
                  <a:schemeClr val="lt1"/>
                </a:solidFill>
                <a:latin typeface="Work Sans"/>
                <a:ea typeface="Work Sans"/>
                <a:cs typeface="Work Sans"/>
                <a:sym typeface="Work Sans"/>
              </a:rPr>
              <a:t>Observe &amp; Report</a:t>
            </a:r>
            <a:endParaRPr b="1" sz="2100">
              <a:solidFill>
                <a:schemeClr val="lt1"/>
              </a:solidFill>
              <a:latin typeface="Work Sans"/>
              <a:ea typeface="Work Sans"/>
              <a:cs typeface="Work Sans"/>
              <a:sym typeface="Work Sans"/>
            </a:endParaRPr>
          </a:p>
          <a:p>
            <a:pPr indent="-298450" lvl="0" marL="342900" rtl="0" algn="l">
              <a:lnSpc>
                <a:spcPct val="115000"/>
              </a:lnSpc>
              <a:spcBef>
                <a:spcPts val="900"/>
              </a:spcBef>
              <a:spcAft>
                <a:spcPts val="0"/>
              </a:spcAft>
              <a:buClr>
                <a:schemeClr val="lt1"/>
              </a:buClr>
              <a:buSzPts val="2100"/>
              <a:buFont typeface="Work Sans"/>
              <a:buChar char="●"/>
            </a:pPr>
            <a:r>
              <a:rPr lang="en" sz="2100">
                <a:solidFill>
                  <a:schemeClr val="lt1"/>
                </a:solidFill>
                <a:latin typeface="Work Sans"/>
                <a:ea typeface="Work Sans"/>
                <a:cs typeface="Work Sans"/>
                <a:sym typeface="Work Sans"/>
              </a:rPr>
              <a:t>Voting access barriers</a:t>
            </a:r>
            <a:endParaRPr sz="2100">
              <a:solidFill>
                <a:schemeClr val="lt1"/>
              </a:solidFill>
              <a:latin typeface="Work Sans"/>
              <a:ea typeface="Work Sans"/>
              <a:cs typeface="Work Sans"/>
              <a:sym typeface="Work Sans"/>
            </a:endParaRPr>
          </a:p>
          <a:p>
            <a:pPr indent="-298450" lvl="0" marL="342900" rtl="0" algn="l">
              <a:lnSpc>
                <a:spcPct val="115000"/>
              </a:lnSpc>
              <a:spcBef>
                <a:spcPts val="0"/>
              </a:spcBef>
              <a:spcAft>
                <a:spcPts val="0"/>
              </a:spcAft>
              <a:buClr>
                <a:schemeClr val="lt1"/>
              </a:buClr>
              <a:buSzPts val="2100"/>
              <a:buFont typeface="Work Sans"/>
              <a:buChar char="●"/>
            </a:pPr>
            <a:r>
              <a:rPr lang="en" sz="2100">
                <a:solidFill>
                  <a:schemeClr val="lt1"/>
                </a:solidFill>
                <a:latin typeface="Work Sans"/>
                <a:ea typeface="Work Sans"/>
                <a:cs typeface="Work Sans"/>
                <a:sym typeface="Work Sans"/>
              </a:rPr>
              <a:t>Polling place accessibility</a:t>
            </a:r>
            <a:endParaRPr sz="2100">
              <a:solidFill>
                <a:schemeClr val="lt1"/>
              </a:solidFill>
              <a:latin typeface="Work Sans"/>
              <a:ea typeface="Work Sans"/>
              <a:cs typeface="Work Sans"/>
              <a:sym typeface="Work Sans"/>
            </a:endParaRPr>
          </a:p>
          <a:p>
            <a:pPr indent="-298450" lvl="0" marL="342900" rtl="0" algn="l">
              <a:lnSpc>
                <a:spcPct val="115000"/>
              </a:lnSpc>
              <a:spcBef>
                <a:spcPts val="0"/>
              </a:spcBef>
              <a:spcAft>
                <a:spcPts val="0"/>
              </a:spcAft>
              <a:buClr>
                <a:schemeClr val="lt1"/>
              </a:buClr>
              <a:buSzPts val="2100"/>
              <a:buFont typeface="Work Sans"/>
              <a:buChar char="●"/>
            </a:pPr>
            <a:r>
              <a:rPr lang="en" sz="2100">
                <a:solidFill>
                  <a:schemeClr val="lt1"/>
                </a:solidFill>
                <a:latin typeface="Work Sans"/>
                <a:ea typeface="Work Sans"/>
                <a:cs typeface="Work Sans"/>
                <a:sym typeface="Work Sans"/>
              </a:rPr>
              <a:t>Voter intimidation or interference</a:t>
            </a:r>
            <a:endParaRPr sz="2100">
              <a:solidFill>
                <a:schemeClr val="lt1"/>
              </a:solidFill>
              <a:latin typeface="Work Sans"/>
              <a:ea typeface="Work Sans"/>
              <a:cs typeface="Work Sans"/>
              <a:sym typeface="Work Sans"/>
            </a:endParaRPr>
          </a:p>
          <a:p>
            <a:pPr indent="-298450" lvl="0" marL="342900" rtl="0" algn="l">
              <a:lnSpc>
                <a:spcPct val="115000"/>
              </a:lnSpc>
              <a:spcBef>
                <a:spcPts val="0"/>
              </a:spcBef>
              <a:spcAft>
                <a:spcPts val="0"/>
              </a:spcAft>
              <a:buClr>
                <a:schemeClr val="lt1"/>
              </a:buClr>
              <a:buSzPts val="2100"/>
              <a:buFont typeface="Work Sans"/>
              <a:buChar char="●"/>
            </a:pPr>
            <a:r>
              <a:rPr lang="en" sz="2100">
                <a:solidFill>
                  <a:schemeClr val="lt1"/>
                </a:solidFill>
                <a:latin typeface="Work Sans"/>
                <a:ea typeface="Work Sans"/>
                <a:cs typeface="Work Sans"/>
                <a:sym typeface="Work Sans"/>
              </a:rPr>
              <a:t>Election administration issues</a:t>
            </a:r>
            <a:endParaRPr sz="2100">
              <a:solidFill>
                <a:schemeClr val="lt1"/>
              </a:solidFill>
              <a:latin typeface="Work Sans"/>
              <a:ea typeface="Work Sans"/>
              <a:cs typeface="Work Sans"/>
              <a:sym typeface="Work Sans"/>
            </a:endParaRPr>
          </a:p>
          <a:p>
            <a:pPr indent="-298450" lvl="0" marL="342900" rtl="0" algn="l">
              <a:lnSpc>
                <a:spcPct val="115000"/>
              </a:lnSpc>
              <a:spcBef>
                <a:spcPts val="0"/>
              </a:spcBef>
              <a:spcAft>
                <a:spcPts val="0"/>
              </a:spcAft>
              <a:buClr>
                <a:schemeClr val="lt1"/>
              </a:buClr>
              <a:buSzPts val="2100"/>
              <a:buFont typeface="Work Sans"/>
              <a:buChar char="●"/>
            </a:pPr>
            <a:r>
              <a:rPr lang="en" sz="2100">
                <a:solidFill>
                  <a:schemeClr val="lt1"/>
                </a:solidFill>
                <a:latin typeface="Work Sans"/>
                <a:ea typeface="Work Sans"/>
                <a:cs typeface="Work Sans"/>
                <a:sym typeface="Work Sans"/>
              </a:rPr>
              <a:t>Legal questions requiring immediate attention</a:t>
            </a:r>
            <a:endParaRPr sz="2100">
              <a:solidFill>
                <a:schemeClr val="lt1"/>
              </a:solidFill>
              <a:latin typeface="Work Sans"/>
              <a:ea typeface="Work Sans"/>
              <a:cs typeface="Work Sans"/>
              <a:sym typeface="Work Sans"/>
            </a:endParaRPr>
          </a:p>
          <a:p>
            <a:pPr indent="-298450" lvl="0" marL="342900" rtl="0" algn="l">
              <a:lnSpc>
                <a:spcPct val="115000"/>
              </a:lnSpc>
              <a:spcBef>
                <a:spcPts val="0"/>
              </a:spcBef>
              <a:spcAft>
                <a:spcPts val="0"/>
              </a:spcAft>
              <a:buClr>
                <a:schemeClr val="lt1"/>
              </a:buClr>
              <a:buSzPts val="2100"/>
              <a:buFont typeface="Work Sans"/>
              <a:buChar char="●"/>
            </a:pPr>
            <a:r>
              <a:rPr lang="en" sz="2100">
                <a:solidFill>
                  <a:schemeClr val="lt1"/>
                </a:solidFill>
                <a:latin typeface="Work Sans"/>
                <a:ea typeface="Work Sans"/>
                <a:cs typeface="Work Sans"/>
                <a:sym typeface="Work Sans"/>
              </a:rPr>
              <a:t>Emerging patterns across polling locations</a:t>
            </a:r>
            <a:endParaRPr sz="2100">
              <a:solidFill>
                <a:schemeClr val="lt1"/>
              </a:solidFill>
              <a:latin typeface="Work Sans"/>
              <a:ea typeface="Work Sans"/>
              <a:cs typeface="Work Sans"/>
              <a:sym typeface="Work Sans"/>
            </a:endParaRPr>
          </a:p>
          <a:p>
            <a:pPr indent="0" lvl="0" marL="342900" rtl="0" algn="l">
              <a:spcBef>
                <a:spcPts val="900"/>
              </a:spcBef>
              <a:spcAft>
                <a:spcPts val="0"/>
              </a:spcAft>
              <a:buNone/>
            </a:pPr>
            <a:r>
              <a:t/>
            </a:r>
            <a:endParaRPr sz="2000">
              <a:solidFill>
                <a:schemeClr val="lt1"/>
              </a:solidFill>
              <a:latin typeface="Work Sans"/>
              <a:ea typeface="Work Sans"/>
              <a:cs typeface="Work Sans"/>
              <a:sym typeface="Work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7" name="Shape 127"/>
        <p:cNvGrpSpPr/>
        <p:nvPr/>
      </p:nvGrpSpPr>
      <p:grpSpPr>
        <a:xfrm>
          <a:off x="0" y="0"/>
          <a:ext cx="0" cy="0"/>
          <a:chOff x="0" y="0"/>
          <a:chExt cx="0" cy="0"/>
        </a:xfrm>
      </p:grpSpPr>
      <p:sp>
        <p:nvSpPr>
          <p:cNvPr id="128" name="Google Shape;128;p23"/>
          <p:cNvSpPr txBox="1"/>
          <p:nvPr>
            <p:ph idx="12" type="sldNum"/>
          </p:nvPr>
        </p:nvSpPr>
        <p:spPr>
          <a:xfrm>
            <a:off x="6354343" y="3497413"/>
            <a:ext cx="411600" cy="295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29" name="Google Shape;129;p23"/>
          <p:cNvSpPr/>
          <p:nvPr/>
        </p:nvSpPr>
        <p:spPr>
          <a:xfrm>
            <a:off x="495581" y="321731"/>
            <a:ext cx="5339400" cy="572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30" name="Google Shape;130;p23"/>
          <p:cNvSpPr txBox="1"/>
          <p:nvPr>
            <p:ph type="title"/>
          </p:nvPr>
        </p:nvSpPr>
        <p:spPr>
          <a:xfrm>
            <a:off x="457200" y="16880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 sz="3100">
                <a:highlight>
                  <a:schemeClr val="lt1"/>
                </a:highlight>
                <a:latin typeface="Poppins"/>
                <a:ea typeface="Poppins"/>
                <a:cs typeface="Poppins"/>
                <a:sym typeface="Poppins"/>
              </a:rPr>
              <a:t>How the Partnership Works </a:t>
            </a:r>
            <a:r>
              <a:rPr b="1" lang="en" sz="3600">
                <a:highlight>
                  <a:srgbClr val="FFFFFF"/>
                </a:highlight>
                <a:latin typeface="Poppins"/>
                <a:ea typeface="Poppins"/>
                <a:cs typeface="Poppins"/>
                <a:sym typeface="Poppins"/>
              </a:rPr>
              <a:t> </a:t>
            </a:r>
            <a:endParaRPr b="1" sz="3600">
              <a:solidFill>
                <a:srgbClr val="FFFFFF"/>
              </a:solidFill>
              <a:highlight>
                <a:srgbClr val="FFFFFF"/>
              </a:highlight>
              <a:latin typeface="Poppins"/>
              <a:ea typeface="Poppins"/>
              <a:cs typeface="Poppins"/>
              <a:sym typeface="Poppins"/>
            </a:endParaRPr>
          </a:p>
        </p:txBody>
      </p:sp>
      <p:sp>
        <p:nvSpPr>
          <p:cNvPr id="131" name="Google Shape;131;p23"/>
          <p:cNvSpPr txBox="1"/>
          <p:nvPr>
            <p:ph idx="1" type="body"/>
          </p:nvPr>
        </p:nvSpPr>
        <p:spPr>
          <a:xfrm>
            <a:off x="362156" y="999356"/>
            <a:ext cx="4648500" cy="1416600"/>
          </a:xfrm>
          <a:prstGeom prst="rect">
            <a:avLst/>
          </a:prstGeom>
          <a:noFill/>
          <a:ln>
            <a:noFill/>
          </a:ln>
        </p:spPr>
        <p:txBody>
          <a:bodyPr anchorCtr="0" anchor="t" bIns="34275" lIns="68575" spcFirstLastPara="1" rIns="68575" wrap="square" tIns="34275">
            <a:noAutofit/>
          </a:bodyPr>
          <a:lstStyle/>
          <a:p>
            <a:pPr indent="0" lvl="0" marL="0" rtl="0" algn="l">
              <a:spcBef>
                <a:spcPts val="1100"/>
              </a:spcBef>
              <a:spcAft>
                <a:spcPts val="0"/>
              </a:spcAft>
              <a:buNone/>
            </a:pPr>
            <a:r>
              <a:rPr b="1" lang="en">
                <a:solidFill>
                  <a:schemeClr val="lt1"/>
                </a:solidFill>
                <a:latin typeface="Work Sans"/>
                <a:ea typeface="Work Sans"/>
                <a:cs typeface="Work Sans"/>
                <a:sym typeface="Work Sans"/>
              </a:rPr>
              <a:t>A Coordinated Legal Response Network</a:t>
            </a:r>
            <a:endParaRPr b="1">
              <a:solidFill>
                <a:schemeClr val="lt1"/>
              </a:solidFill>
              <a:latin typeface="Work Sans"/>
              <a:ea typeface="Work Sans"/>
              <a:cs typeface="Work Sans"/>
              <a:sym typeface="Work Sans"/>
            </a:endParaRPr>
          </a:p>
          <a:p>
            <a:pPr indent="0" lvl="0" marL="0" rtl="0" algn="l">
              <a:spcBef>
                <a:spcPts val="900"/>
              </a:spcBef>
              <a:spcAft>
                <a:spcPts val="0"/>
              </a:spcAft>
              <a:buNone/>
            </a:pPr>
            <a:r>
              <a:rPr lang="en" sz="1600">
                <a:solidFill>
                  <a:schemeClr val="lt1"/>
                </a:solidFill>
                <a:latin typeface="Work Sans"/>
                <a:ea typeface="Work Sans"/>
                <a:cs typeface="Work Sans"/>
                <a:sym typeface="Work Sans"/>
              </a:rPr>
              <a:t>Lawyers' Committee / Election Protection</a:t>
            </a:r>
            <a:endParaRPr sz="1600">
              <a:solidFill>
                <a:schemeClr val="lt1"/>
              </a:solidFill>
              <a:latin typeface="Work Sans"/>
              <a:ea typeface="Work Sans"/>
              <a:cs typeface="Work Sans"/>
              <a:sym typeface="Work Sans"/>
            </a:endParaRPr>
          </a:p>
          <a:p>
            <a:pPr indent="-266700" lvl="0" marL="342900" rtl="0" algn="l">
              <a:spcBef>
                <a:spcPts val="900"/>
              </a:spcBef>
              <a:spcAft>
                <a:spcPts val="0"/>
              </a:spcAft>
              <a:buClr>
                <a:schemeClr val="lt1"/>
              </a:buClr>
              <a:buSzPts val="1600"/>
              <a:buFont typeface="Work Sans"/>
              <a:buChar char="●"/>
            </a:pPr>
            <a:r>
              <a:rPr lang="en" sz="1600">
                <a:solidFill>
                  <a:schemeClr val="lt1"/>
                </a:solidFill>
                <a:latin typeface="Work Sans"/>
                <a:ea typeface="Work Sans"/>
                <a:cs typeface="Work Sans"/>
                <a:sym typeface="Work Sans"/>
              </a:rPr>
              <a:t>National program management</a:t>
            </a:r>
            <a:endParaRPr sz="1600">
              <a:solidFill>
                <a:schemeClr val="lt1"/>
              </a:solidFill>
              <a:latin typeface="Work Sans"/>
              <a:ea typeface="Work Sans"/>
              <a:cs typeface="Work Sans"/>
              <a:sym typeface="Work Sans"/>
            </a:endParaRPr>
          </a:p>
          <a:p>
            <a:pPr indent="-266700" lvl="0" marL="342900" rtl="0" algn="l">
              <a:spcBef>
                <a:spcPts val="0"/>
              </a:spcBef>
              <a:spcAft>
                <a:spcPts val="0"/>
              </a:spcAft>
              <a:buClr>
                <a:schemeClr val="lt1"/>
              </a:buClr>
              <a:buSzPts val="1600"/>
              <a:buFont typeface="Work Sans"/>
              <a:buChar char="●"/>
            </a:pPr>
            <a:r>
              <a:rPr lang="en" sz="1600">
                <a:solidFill>
                  <a:schemeClr val="lt1"/>
                </a:solidFill>
                <a:latin typeface="Work Sans"/>
                <a:ea typeface="Work Sans"/>
                <a:cs typeface="Work Sans"/>
                <a:sym typeface="Work Sans"/>
              </a:rPr>
              <a:t>Program Lead onboarding</a:t>
            </a:r>
            <a:endParaRPr sz="1600">
              <a:solidFill>
                <a:schemeClr val="lt1"/>
              </a:solidFill>
              <a:latin typeface="Work Sans"/>
              <a:ea typeface="Work Sans"/>
              <a:cs typeface="Work Sans"/>
              <a:sym typeface="Work Sans"/>
            </a:endParaRPr>
          </a:p>
          <a:p>
            <a:pPr indent="-266700" lvl="0" marL="342900" rtl="0" algn="l">
              <a:spcBef>
                <a:spcPts val="0"/>
              </a:spcBef>
              <a:spcAft>
                <a:spcPts val="0"/>
              </a:spcAft>
              <a:buClr>
                <a:schemeClr val="lt1"/>
              </a:buClr>
              <a:buSzPts val="1600"/>
              <a:buFont typeface="Work Sans"/>
              <a:buChar char="●"/>
            </a:pPr>
            <a:r>
              <a:rPr lang="en" sz="1600">
                <a:solidFill>
                  <a:schemeClr val="lt1"/>
                </a:solidFill>
                <a:latin typeface="Work Sans"/>
                <a:ea typeface="Work Sans"/>
                <a:cs typeface="Work Sans"/>
                <a:sym typeface="Work Sans"/>
              </a:rPr>
              <a:t>State-based recruitment and training support</a:t>
            </a:r>
            <a:endParaRPr sz="1600">
              <a:solidFill>
                <a:schemeClr val="lt1"/>
              </a:solidFill>
              <a:latin typeface="Work Sans"/>
              <a:ea typeface="Work Sans"/>
              <a:cs typeface="Work Sans"/>
              <a:sym typeface="Work Sans"/>
            </a:endParaRPr>
          </a:p>
          <a:p>
            <a:pPr indent="-266700" lvl="0" marL="342900" rtl="0" algn="l">
              <a:spcBef>
                <a:spcPts val="0"/>
              </a:spcBef>
              <a:spcAft>
                <a:spcPts val="0"/>
              </a:spcAft>
              <a:buClr>
                <a:schemeClr val="lt1"/>
              </a:buClr>
              <a:buSzPts val="1600"/>
              <a:buFont typeface="Work Sans"/>
              <a:buChar char="●"/>
            </a:pPr>
            <a:r>
              <a:rPr lang="en" sz="1600">
                <a:solidFill>
                  <a:schemeClr val="lt1"/>
                </a:solidFill>
                <a:latin typeface="Work Sans"/>
                <a:ea typeface="Work Sans"/>
                <a:cs typeface="Work Sans"/>
                <a:sym typeface="Work Sans"/>
              </a:rPr>
              <a:t>Legal and operational guidance</a:t>
            </a:r>
            <a:endParaRPr sz="1600">
              <a:solidFill>
                <a:schemeClr val="lt1"/>
              </a:solidFill>
              <a:latin typeface="Work Sans"/>
              <a:ea typeface="Work Sans"/>
              <a:cs typeface="Work Sans"/>
              <a:sym typeface="Work Sans"/>
            </a:endParaRPr>
          </a:p>
          <a:p>
            <a:pPr indent="-266700" lvl="0" marL="342900" rtl="0" algn="l">
              <a:spcBef>
                <a:spcPts val="0"/>
              </a:spcBef>
              <a:spcAft>
                <a:spcPts val="0"/>
              </a:spcAft>
              <a:buClr>
                <a:schemeClr val="lt1"/>
              </a:buClr>
              <a:buSzPts val="1600"/>
              <a:buFont typeface="Work Sans"/>
              <a:buChar char="●"/>
            </a:pPr>
            <a:r>
              <a:rPr lang="en" sz="1600">
                <a:solidFill>
                  <a:schemeClr val="lt1"/>
                </a:solidFill>
                <a:latin typeface="Work Sans"/>
                <a:ea typeface="Work Sans"/>
                <a:cs typeface="Work Sans"/>
                <a:sym typeface="Work Sans"/>
              </a:rPr>
              <a:t>Materials and logistics coordination</a:t>
            </a:r>
            <a:endParaRPr sz="1600">
              <a:solidFill>
                <a:schemeClr val="lt1"/>
              </a:solidFill>
              <a:latin typeface="Work Sans"/>
              <a:ea typeface="Work Sans"/>
              <a:cs typeface="Work Sans"/>
              <a:sym typeface="Work Sans"/>
            </a:endParaRPr>
          </a:p>
          <a:p>
            <a:pPr indent="-266700" lvl="0" marL="342900" rtl="0" algn="l">
              <a:spcBef>
                <a:spcPts val="0"/>
              </a:spcBef>
              <a:spcAft>
                <a:spcPts val="0"/>
              </a:spcAft>
              <a:buClr>
                <a:schemeClr val="lt1"/>
              </a:buClr>
              <a:buSzPts val="1600"/>
              <a:buFont typeface="Work Sans"/>
              <a:buChar char="●"/>
            </a:pPr>
            <a:r>
              <a:rPr lang="en" sz="1600">
                <a:solidFill>
                  <a:schemeClr val="lt1"/>
                </a:solidFill>
                <a:latin typeface="Work Sans"/>
                <a:ea typeface="Work Sans"/>
                <a:cs typeface="Work Sans"/>
                <a:sym typeface="Work Sans"/>
              </a:rPr>
              <a:t>Command Center coordination</a:t>
            </a:r>
            <a:endParaRPr sz="1600">
              <a:solidFill>
                <a:schemeClr val="lt1"/>
              </a:solidFill>
              <a:latin typeface="Work Sans"/>
              <a:ea typeface="Work Sans"/>
              <a:cs typeface="Work Sans"/>
              <a:sym typeface="Work Sans"/>
            </a:endParaRPr>
          </a:p>
          <a:p>
            <a:pPr indent="-266700" lvl="0" marL="342900" rtl="0" algn="l">
              <a:spcBef>
                <a:spcPts val="0"/>
              </a:spcBef>
              <a:spcAft>
                <a:spcPts val="0"/>
              </a:spcAft>
              <a:buClr>
                <a:schemeClr val="lt1"/>
              </a:buClr>
              <a:buSzPts val="1600"/>
              <a:buFont typeface="Work Sans"/>
              <a:buChar char="●"/>
            </a:pPr>
            <a:r>
              <a:rPr lang="en" sz="1600">
                <a:solidFill>
                  <a:schemeClr val="lt1"/>
                </a:solidFill>
                <a:latin typeface="Work Sans"/>
                <a:ea typeface="Work Sans"/>
                <a:cs typeface="Work Sans"/>
                <a:sym typeface="Work Sans"/>
              </a:rPr>
              <a:t>Escalation and issue response</a:t>
            </a:r>
            <a:endParaRPr sz="1200">
              <a:solidFill>
                <a:schemeClr val="lt1"/>
              </a:solidFill>
            </a:endParaRPr>
          </a:p>
          <a:p>
            <a:pPr indent="0" lvl="0" marL="0" rtl="0" algn="ctr">
              <a:lnSpc>
                <a:spcPct val="90000"/>
              </a:lnSpc>
              <a:spcBef>
                <a:spcPts val="900"/>
              </a:spcBef>
              <a:spcAft>
                <a:spcPts val="0"/>
              </a:spcAft>
              <a:buClr>
                <a:srgbClr val="000000"/>
              </a:buClr>
              <a:buSzPts val="800"/>
              <a:buFont typeface="Arial"/>
              <a:buNone/>
            </a:pPr>
            <a:r>
              <a:t/>
            </a:r>
            <a:endParaRPr sz="2900">
              <a:solidFill>
                <a:schemeClr val="lt1"/>
              </a:solidFill>
              <a:latin typeface="Work Sans"/>
              <a:ea typeface="Work Sans"/>
              <a:cs typeface="Work Sans"/>
              <a:sym typeface="Work Sans"/>
            </a:endParaRPr>
          </a:p>
        </p:txBody>
      </p:sp>
      <p:sp>
        <p:nvSpPr>
          <p:cNvPr id="132" name="Google Shape;132;p23"/>
          <p:cNvSpPr txBox="1"/>
          <p:nvPr/>
        </p:nvSpPr>
        <p:spPr>
          <a:xfrm>
            <a:off x="4928100" y="1430897"/>
            <a:ext cx="3685800" cy="2766000"/>
          </a:xfrm>
          <a:prstGeom prst="rect">
            <a:avLst/>
          </a:prstGeom>
          <a:noFill/>
          <a:ln>
            <a:noFill/>
          </a:ln>
        </p:spPr>
        <p:txBody>
          <a:bodyPr anchorCtr="0" anchor="t" bIns="68575" lIns="68575" spcFirstLastPara="1" rIns="68575" wrap="square" tIns="68575">
            <a:spAutoFit/>
          </a:bodyPr>
          <a:lstStyle/>
          <a:p>
            <a:pPr indent="0" lvl="0" marL="0" rtl="0" algn="l">
              <a:lnSpc>
                <a:spcPct val="115000"/>
              </a:lnSpc>
              <a:spcBef>
                <a:spcPts val="900"/>
              </a:spcBef>
              <a:spcAft>
                <a:spcPts val="0"/>
              </a:spcAft>
              <a:buNone/>
            </a:pPr>
            <a:r>
              <a:rPr lang="en" sz="1600">
                <a:solidFill>
                  <a:schemeClr val="lt1"/>
                </a:solidFill>
                <a:latin typeface="Work Sans"/>
                <a:ea typeface="Work Sans"/>
                <a:cs typeface="Work Sans"/>
                <a:sym typeface="Work Sans"/>
              </a:rPr>
              <a:t>NUL/NBA + Local Program Leads</a:t>
            </a:r>
            <a:endParaRPr sz="1600">
              <a:solidFill>
                <a:schemeClr val="lt1"/>
              </a:solidFill>
              <a:latin typeface="Work Sans"/>
              <a:ea typeface="Work Sans"/>
              <a:cs typeface="Work Sans"/>
              <a:sym typeface="Work Sans"/>
            </a:endParaRPr>
          </a:p>
          <a:p>
            <a:pPr indent="-266700" lvl="0" marL="342900" rtl="0" algn="l">
              <a:lnSpc>
                <a:spcPct val="115000"/>
              </a:lnSpc>
              <a:spcBef>
                <a:spcPts val="900"/>
              </a:spcBef>
              <a:spcAft>
                <a:spcPts val="0"/>
              </a:spcAft>
              <a:buClr>
                <a:schemeClr val="lt1"/>
              </a:buClr>
              <a:buSzPts val="1600"/>
              <a:buFont typeface="Work Sans"/>
              <a:buChar char="●"/>
            </a:pPr>
            <a:r>
              <a:rPr lang="en" sz="1600">
                <a:solidFill>
                  <a:schemeClr val="lt1"/>
                </a:solidFill>
                <a:latin typeface="Work Sans"/>
                <a:ea typeface="Work Sans"/>
                <a:cs typeface="Work Sans"/>
                <a:sym typeface="Work Sans"/>
              </a:rPr>
              <a:t>Local volunteer recruitment</a:t>
            </a:r>
            <a:endParaRPr sz="1600">
              <a:solidFill>
                <a:schemeClr val="lt1"/>
              </a:solidFill>
              <a:latin typeface="Work Sans"/>
              <a:ea typeface="Work Sans"/>
              <a:cs typeface="Work Sans"/>
              <a:sym typeface="Work Sans"/>
            </a:endParaRPr>
          </a:p>
          <a:p>
            <a:pPr indent="-266700" lvl="0" marL="342900" rtl="0" algn="l">
              <a:lnSpc>
                <a:spcPct val="115000"/>
              </a:lnSpc>
              <a:spcBef>
                <a:spcPts val="0"/>
              </a:spcBef>
              <a:spcAft>
                <a:spcPts val="0"/>
              </a:spcAft>
              <a:buClr>
                <a:schemeClr val="lt1"/>
              </a:buClr>
              <a:buSzPts val="1600"/>
              <a:buFont typeface="Work Sans"/>
              <a:buChar char="●"/>
            </a:pPr>
            <a:r>
              <a:rPr lang="en" sz="1600">
                <a:solidFill>
                  <a:schemeClr val="lt1"/>
                </a:solidFill>
                <a:latin typeface="Work Sans"/>
                <a:ea typeface="Work Sans"/>
                <a:cs typeface="Work Sans"/>
                <a:sym typeface="Work Sans"/>
              </a:rPr>
              <a:t>Volunteer vetting and engagement</a:t>
            </a:r>
            <a:endParaRPr sz="1600">
              <a:solidFill>
                <a:schemeClr val="lt1"/>
              </a:solidFill>
              <a:latin typeface="Work Sans"/>
              <a:ea typeface="Work Sans"/>
              <a:cs typeface="Work Sans"/>
              <a:sym typeface="Work Sans"/>
            </a:endParaRPr>
          </a:p>
          <a:p>
            <a:pPr indent="-266700" lvl="0" marL="342900" rtl="0" algn="l">
              <a:lnSpc>
                <a:spcPct val="115000"/>
              </a:lnSpc>
              <a:spcBef>
                <a:spcPts val="0"/>
              </a:spcBef>
              <a:spcAft>
                <a:spcPts val="0"/>
              </a:spcAft>
              <a:buClr>
                <a:schemeClr val="lt1"/>
              </a:buClr>
              <a:buSzPts val="1600"/>
              <a:buFont typeface="Work Sans"/>
              <a:buChar char="●"/>
            </a:pPr>
            <a:r>
              <a:rPr lang="en" sz="1600">
                <a:solidFill>
                  <a:schemeClr val="lt1"/>
                </a:solidFill>
                <a:latin typeface="Work Sans"/>
                <a:ea typeface="Work Sans"/>
                <a:cs typeface="Work Sans"/>
                <a:sym typeface="Work Sans"/>
              </a:rPr>
              <a:t>Local deployment planning</a:t>
            </a:r>
            <a:endParaRPr sz="1600">
              <a:solidFill>
                <a:schemeClr val="lt1"/>
              </a:solidFill>
              <a:latin typeface="Work Sans"/>
              <a:ea typeface="Work Sans"/>
              <a:cs typeface="Work Sans"/>
              <a:sym typeface="Work Sans"/>
            </a:endParaRPr>
          </a:p>
          <a:p>
            <a:pPr indent="-266700" lvl="0" marL="342900" rtl="0" algn="l">
              <a:lnSpc>
                <a:spcPct val="115000"/>
              </a:lnSpc>
              <a:spcBef>
                <a:spcPts val="0"/>
              </a:spcBef>
              <a:spcAft>
                <a:spcPts val="0"/>
              </a:spcAft>
              <a:buClr>
                <a:schemeClr val="lt1"/>
              </a:buClr>
              <a:buSzPts val="1600"/>
              <a:buFont typeface="Work Sans"/>
              <a:buChar char="●"/>
            </a:pPr>
            <a:r>
              <a:rPr lang="en" sz="1600">
                <a:solidFill>
                  <a:schemeClr val="lt1"/>
                </a:solidFill>
                <a:latin typeface="Work Sans"/>
                <a:ea typeface="Work Sans"/>
                <a:cs typeface="Work Sans"/>
                <a:sym typeface="Work Sans"/>
              </a:rPr>
              <a:t>Volunteer communications</a:t>
            </a:r>
            <a:endParaRPr sz="1600">
              <a:solidFill>
                <a:schemeClr val="lt1"/>
              </a:solidFill>
              <a:latin typeface="Work Sans"/>
              <a:ea typeface="Work Sans"/>
              <a:cs typeface="Work Sans"/>
              <a:sym typeface="Work Sans"/>
            </a:endParaRPr>
          </a:p>
          <a:p>
            <a:pPr indent="-266700" lvl="0" marL="342900" rtl="0" algn="l">
              <a:lnSpc>
                <a:spcPct val="115000"/>
              </a:lnSpc>
              <a:spcBef>
                <a:spcPts val="0"/>
              </a:spcBef>
              <a:spcAft>
                <a:spcPts val="0"/>
              </a:spcAft>
              <a:buClr>
                <a:schemeClr val="lt1"/>
              </a:buClr>
              <a:buSzPts val="1600"/>
              <a:buFont typeface="Work Sans"/>
              <a:buChar char="●"/>
            </a:pPr>
            <a:r>
              <a:rPr lang="en" sz="1600">
                <a:solidFill>
                  <a:schemeClr val="lt1"/>
                </a:solidFill>
                <a:latin typeface="Work Sans"/>
                <a:ea typeface="Work Sans"/>
                <a:cs typeface="Work Sans"/>
                <a:sym typeface="Work Sans"/>
              </a:rPr>
              <a:t>Election Day coordination</a:t>
            </a:r>
            <a:endParaRPr sz="1600">
              <a:solidFill>
                <a:schemeClr val="lt1"/>
              </a:solidFill>
              <a:latin typeface="Work Sans"/>
              <a:ea typeface="Work Sans"/>
              <a:cs typeface="Work Sans"/>
              <a:sym typeface="Work Sans"/>
            </a:endParaRPr>
          </a:p>
          <a:p>
            <a:pPr indent="-266700" lvl="0" marL="342900" rtl="0" algn="l">
              <a:lnSpc>
                <a:spcPct val="115000"/>
              </a:lnSpc>
              <a:spcBef>
                <a:spcPts val="0"/>
              </a:spcBef>
              <a:spcAft>
                <a:spcPts val="0"/>
              </a:spcAft>
              <a:buClr>
                <a:schemeClr val="lt1"/>
              </a:buClr>
              <a:buSzPts val="1600"/>
              <a:buFont typeface="Work Sans"/>
              <a:buChar char="●"/>
            </a:pPr>
            <a:r>
              <a:rPr lang="en" sz="1600">
                <a:solidFill>
                  <a:schemeClr val="lt1"/>
                </a:solidFill>
                <a:latin typeface="Work Sans"/>
                <a:ea typeface="Work Sans"/>
                <a:cs typeface="Work Sans"/>
                <a:sym typeface="Work Sans"/>
              </a:rPr>
              <a:t>Field-level issue identification and escalation</a:t>
            </a:r>
            <a:endParaRPr sz="1600">
              <a:solidFill>
                <a:schemeClr val="lt1"/>
              </a:solidFill>
              <a:latin typeface="Work Sans"/>
              <a:ea typeface="Work Sans"/>
              <a:cs typeface="Work Sans"/>
              <a:sym typeface="Work Sans"/>
            </a:endParaRPr>
          </a:p>
        </p:txBody>
      </p:sp>
      <p:sp>
        <p:nvSpPr>
          <p:cNvPr id="133" name="Google Shape;133;p23"/>
          <p:cNvSpPr txBox="1"/>
          <p:nvPr/>
        </p:nvSpPr>
        <p:spPr>
          <a:xfrm>
            <a:off x="495581" y="4266225"/>
            <a:ext cx="8321700" cy="939000"/>
          </a:xfrm>
          <a:prstGeom prst="rect">
            <a:avLst/>
          </a:prstGeom>
          <a:noFill/>
          <a:ln>
            <a:noFill/>
          </a:ln>
        </p:spPr>
        <p:txBody>
          <a:bodyPr anchorCtr="0" anchor="t" bIns="68575" lIns="68575" spcFirstLastPara="1" rIns="68575" wrap="square" tIns="68575">
            <a:spAutoFit/>
          </a:bodyPr>
          <a:lstStyle/>
          <a:p>
            <a:pPr indent="0" lvl="0" marL="0" rtl="0" algn="ctr">
              <a:lnSpc>
                <a:spcPct val="100000"/>
              </a:lnSpc>
              <a:spcBef>
                <a:spcPts val="0"/>
              </a:spcBef>
              <a:spcAft>
                <a:spcPts val="0"/>
              </a:spcAft>
              <a:buClr>
                <a:schemeClr val="dk1"/>
              </a:buClr>
              <a:buSzPts val="800"/>
              <a:buFont typeface="Arial"/>
              <a:buNone/>
            </a:pPr>
            <a:r>
              <a:rPr b="1" lang="en" sz="1700">
                <a:solidFill>
                  <a:schemeClr val="lt1"/>
                </a:solidFill>
              </a:rPr>
              <a:t>Shared Goal</a:t>
            </a:r>
            <a:endParaRPr b="1" sz="1700">
              <a:solidFill>
                <a:schemeClr val="lt1"/>
              </a:solidFill>
            </a:endParaRPr>
          </a:p>
          <a:p>
            <a:pPr indent="0" lvl="0" marL="0" rtl="0" algn="ctr">
              <a:lnSpc>
                <a:spcPct val="100000"/>
              </a:lnSpc>
              <a:spcBef>
                <a:spcPts val="0"/>
              </a:spcBef>
              <a:spcAft>
                <a:spcPts val="0"/>
              </a:spcAft>
              <a:buClr>
                <a:schemeClr val="dk1"/>
              </a:buClr>
              <a:buSzPts val="800"/>
              <a:buFont typeface="Arial"/>
              <a:buNone/>
            </a:pPr>
            <a:r>
              <a:rPr b="1" lang="en" sz="1700">
                <a:solidFill>
                  <a:schemeClr val="lt1"/>
                </a:solidFill>
              </a:rPr>
              <a:t>Recruit → Train → Deploy → Report → Escalate → Resolve</a:t>
            </a:r>
            <a:endParaRPr b="1" sz="1700">
              <a:solidFill>
                <a:schemeClr val="lt1"/>
              </a:solidFill>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37" name="Shape 137"/>
        <p:cNvGrpSpPr/>
        <p:nvPr/>
      </p:nvGrpSpPr>
      <p:grpSpPr>
        <a:xfrm>
          <a:off x="0" y="0"/>
          <a:ext cx="0" cy="0"/>
          <a:chOff x="0" y="0"/>
          <a:chExt cx="0" cy="0"/>
        </a:xfrm>
      </p:grpSpPr>
      <p:sp>
        <p:nvSpPr>
          <p:cNvPr id="138" name="Google Shape;138;p24"/>
          <p:cNvSpPr txBox="1"/>
          <p:nvPr>
            <p:ph idx="12" type="sldNum"/>
          </p:nvPr>
        </p:nvSpPr>
        <p:spPr>
          <a:xfrm>
            <a:off x="6354343" y="3497413"/>
            <a:ext cx="411600" cy="295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9" name="Google Shape;139;p24"/>
          <p:cNvSpPr/>
          <p:nvPr/>
        </p:nvSpPr>
        <p:spPr>
          <a:xfrm>
            <a:off x="495581" y="422475"/>
            <a:ext cx="4336200" cy="4155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40" name="Google Shape;140;p24"/>
          <p:cNvSpPr txBox="1"/>
          <p:nvPr>
            <p:ph type="title"/>
          </p:nvPr>
        </p:nvSpPr>
        <p:spPr>
          <a:xfrm>
            <a:off x="613125" y="265438"/>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 sz="2900">
                <a:highlight>
                  <a:srgbClr val="FFFFFF"/>
                </a:highlight>
                <a:latin typeface="Poppins"/>
                <a:ea typeface="Poppins"/>
                <a:cs typeface="Poppins"/>
                <a:sym typeface="Poppins"/>
              </a:rPr>
              <a:t>What Success Looks Like </a:t>
            </a:r>
            <a:endParaRPr b="1" sz="3200">
              <a:solidFill>
                <a:srgbClr val="FFFFFF"/>
              </a:solidFill>
              <a:highlight>
                <a:srgbClr val="FFFFFF"/>
              </a:highlight>
              <a:latin typeface="Poppins"/>
              <a:ea typeface="Poppins"/>
              <a:cs typeface="Poppins"/>
              <a:sym typeface="Poppins"/>
            </a:endParaRPr>
          </a:p>
        </p:txBody>
      </p:sp>
      <p:sp>
        <p:nvSpPr>
          <p:cNvPr id="141" name="Google Shape;141;p24"/>
          <p:cNvSpPr txBox="1"/>
          <p:nvPr/>
        </p:nvSpPr>
        <p:spPr>
          <a:xfrm>
            <a:off x="440569" y="1378538"/>
            <a:ext cx="4088700" cy="2435100"/>
          </a:xfrm>
          <a:prstGeom prst="rect">
            <a:avLst/>
          </a:prstGeom>
          <a:noFill/>
          <a:ln>
            <a:noFill/>
          </a:ln>
        </p:spPr>
        <p:txBody>
          <a:bodyPr anchorCtr="0" anchor="t" bIns="68575" lIns="68575" spcFirstLastPara="1" rIns="68575" wrap="square" tIns="68575">
            <a:spAutoFit/>
          </a:bodyPr>
          <a:lstStyle/>
          <a:p>
            <a:pPr indent="0" lvl="0" marL="0" rtl="0" algn="l">
              <a:lnSpc>
                <a:spcPct val="115000"/>
              </a:lnSpc>
              <a:spcBef>
                <a:spcPts val="900"/>
              </a:spcBef>
              <a:spcAft>
                <a:spcPts val="0"/>
              </a:spcAft>
              <a:buNone/>
            </a:pPr>
            <a:r>
              <a:rPr lang="en" sz="1400">
                <a:solidFill>
                  <a:schemeClr val="lt1"/>
                </a:solidFill>
                <a:latin typeface="Work Sans"/>
                <a:ea typeface="Work Sans"/>
                <a:cs typeface="Work Sans"/>
                <a:sym typeface="Work Sans"/>
              </a:rPr>
              <a:t>People</a:t>
            </a:r>
            <a:endParaRPr sz="1400">
              <a:solidFill>
                <a:schemeClr val="lt1"/>
              </a:solidFill>
              <a:latin typeface="Work Sans"/>
              <a:ea typeface="Work Sans"/>
              <a:cs typeface="Work Sans"/>
              <a:sym typeface="Work Sans"/>
            </a:endParaRPr>
          </a:p>
          <a:p>
            <a:pPr indent="-254000" lvl="0" marL="342900" rtl="0" algn="l">
              <a:lnSpc>
                <a:spcPct val="115000"/>
              </a:lnSpc>
              <a:spcBef>
                <a:spcPts val="900"/>
              </a:spcBef>
              <a:spcAft>
                <a:spcPts val="0"/>
              </a:spcAft>
              <a:buClr>
                <a:schemeClr val="lt1"/>
              </a:buClr>
              <a:buSzPts val="1400"/>
              <a:buFont typeface="Work Sans"/>
              <a:buChar char="●"/>
            </a:pPr>
            <a:r>
              <a:rPr lang="en" sz="1400">
                <a:solidFill>
                  <a:schemeClr val="lt1"/>
                </a:solidFill>
                <a:latin typeface="Work Sans"/>
                <a:ea typeface="Work Sans"/>
                <a:cs typeface="Work Sans"/>
                <a:sym typeface="Work Sans"/>
              </a:rPr>
              <a:t>Fully vetted volunteer attorneys</a:t>
            </a:r>
            <a:endParaRPr sz="1400">
              <a:solidFill>
                <a:schemeClr val="lt1"/>
              </a:solidFill>
              <a:latin typeface="Work Sans"/>
              <a:ea typeface="Work Sans"/>
              <a:cs typeface="Work Sans"/>
              <a:sym typeface="Work Sans"/>
            </a:endParaRPr>
          </a:p>
          <a:p>
            <a:pPr indent="-254000" lvl="0" marL="342900" rtl="0" algn="l">
              <a:lnSpc>
                <a:spcPct val="115000"/>
              </a:lnSpc>
              <a:spcBef>
                <a:spcPts val="0"/>
              </a:spcBef>
              <a:spcAft>
                <a:spcPts val="0"/>
              </a:spcAft>
              <a:buClr>
                <a:schemeClr val="lt1"/>
              </a:buClr>
              <a:buSzPts val="1400"/>
              <a:buFont typeface="Work Sans"/>
              <a:buChar char="●"/>
            </a:pPr>
            <a:r>
              <a:rPr lang="en" sz="1400">
                <a:solidFill>
                  <a:schemeClr val="lt1"/>
                </a:solidFill>
                <a:latin typeface="Work Sans"/>
                <a:ea typeface="Work Sans"/>
                <a:cs typeface="Work Sans"/>
                <a:sym typeface="Work Sans"/>
              </a:rPr>
              <a:t>Trained Legal Roving Monitors</a:t>
            </a:r>
            <a:endParaRPr sz="1400">
              <a:solidFill>
                <a:schemeClr val="lt1"/>
              </a:solidFill>
              <a:latin typeface="Work Sans"/>
              <a:ea typeface="Work Sans"/>
              <a:cs typeface="Work Sans"/>
              <a:sym typeface="Work Sans"/>
            </a:endParaRPr>
          </a:p>
          <a:p>
            <a:pPr indent="-254000" lvl="0" marL="342900" rtl="0" algn="l">
              <a:lnSpc>
                <a:spcPct val="115000"/>
              </a:lnSpc>
              <a:spcBef>
                <a:spcPts val="0"/>
              </a:spcBef>
              <a:spcAft>
                <a:spcPts val="0"/>
              </a:spcAft>
              <a:buClr>
                <a:schemeClr val="lt1"/>
              </a:buClr>
              <a:buSzPts val="1400"/>
              <a:buFont typeface="Work Sans"/>
              <a:buChar char="●"/>
            </a:pPr>
            <a:r>
              <a:rPr lang="en" sz="1400">
                <a:solidFill>
                  <a:schemeClr val="lt1"/>
                </a:solidFill>
                <a:latin typeface="Work Sans"/>
                <a:ea typeface="Work Sans"/>
                <a:cs typeface="Work Sans"/>
                <a:sym typeface="Work Sans"/>
              </a:rPr>
              <a:t>Designated Program Lead</a:t>
            </a:r>
            <a:endParaRPr sz="1400">
              <a:solidFill>
                <a:schemeClr val="lt1"/>
              </a:solidFill>
              <a:latin typeface="Work Sans"/>
              <a:ea typeface="Work Sans"/>
              <a:cs typeface="Work Sans"/>
              <a:sym typeface="Work Sans"/>
            </a:endParaRPr>
          </a:p>
          <a:p>
            <a:pPr indent="0" lvl="0" marL="0" rtl="0" algn="l">
              <a:lnSpc>
                <a:spcPct val="115000"/>
              </a:lnSpc>
              <a:spcBef>
                <a:spcPts val="900"/>
              </a:spcBef>
              <a:spcAft>
                <a:spcPts val="0"/>
              </a:spcAft>
              <a:buNone/>
            </a:pPr>
            <a:r>
              <a:rPr lang="en" sz="1400">
                <a:solidFill>
                  <a:schemeClr val="lt1"/>
                </a:solidFill>
                <a:latin typeface="Work Sans"/>
                <a:ea typeface="Work Sans"/>
                <a:cs typeface="Work Sans"/>
                <a:sym typeface="Work Sans"/>
              </a:rPr>
              <a:t>Coverage</a:t>
            </a:r>
            <a:endParaRPr sz="1400">
              <a:solidFill>
                <a:schemeClr val="lt1"/>
              </a:solidFill>
              <a:latin typeface="Work Sans"/>
              <a:ea typeface="Work Sans"/>
              <a:cs typeface="Work Sans"/>
              <a:sym typeface="Work Sans"/>
            </a:endParaRPr>
          </a:p>
          <a:p>
            <a:pPr indent="-254000" lvl="0" marL="342900" rtl="0" algn="l">
              <a:lnSpc>
                <a:spcPct val="115000"/>
              </a:lnSpc>
              <a:spcBef>
                <a:spcPts val="900"/>
              </a:spcBef>
              <a:spcAft>
                <a:spcPts val="0"/>
              </a:spcAft>
              <a:buClr>
                <a:schemeClr val="lt1"/>
              </a:buClr>
              <a:buSzPts val="1400"/>
              <a:buFont typeface="Work Sans"/>
              <a:buChar char="●"/>
            </a:pPr>
            <a:r>
              <a:rPr lang="en" sz="1400">
                <a:solidFill>
                  <a:schemeClr val="lt1"/>
                </a:solidFill>
                <a:latin typeface="Work Sans"/>
                <a:ea typeface="Work Sans"/>
                <a:cs typeface="Work Sans"/>
                <a:sym typeface="Work Sans"/>
              </a:rPr>
              <a:t>Polling locations mapped</a:t>
            </a:r>
            <a:endParaRPr sz="1400">
              <a:solidFill>
                <a:schemeClr val="lt1"/>
              </a:solidFill>
              <a:latin typeface="Work Sans"/>
              <a:ea typeface="Work Sans"/>
              <a:cs typeface="Work Sans"/>
              <a:sym typeface="Work Sans"/>
            </a:endParaRPr>
          </a:p>
          <a:p>
            <a:pPr indent="-254000" lvl="0" marL="342900" rtl="0" algn="l">
              <a:lnSpc>
                <a:spcPct val="115000"/>
              </a:lnSpc>
              <a:spcBef>
                <a:spcPts val="0"/>
              </a:spcBef>
              <a:spcAft>
                <a:spcPts val="0"/>
              </a:spcAft>
              <a:buClr>
                <a:schemeClr val="lt1"/>
              </a:buClr>
              <a:buSzPts val="1400"/>
              <a:buFont typeface="Work Sans"/>
              <a:buChar char="●"/>
            </a:pPr>
            <a:r>
              <a:rPr lang="en" sz="1400">
                <a:solidFill>
                  <a:schemeClr val="lt1"/>
                </a:solidFill>
                <a:latin typeface="Work Sans"/>
                <a:ea typeface="Work Sans"/>
                <a:cs typeface="Work Sans"/>
                <a:sym typeface="Work Sans"/>
              </a:rPr>
              <a:t>Volunteer shifts assigned</a:t>
            </a:r>
            <a:endParaRPr sz="1400">
              <a:solidFill>
                <a:schemeClr val="lt1"/>
              </a:solidFill>
              <a:latin typeface="Work Sans"/>
              <a:ea typeface="Work Sans"/>
              <a:cs typeface="Work Sans"/>
              <a:sym typeface="Work Sans"/>
            </a:endParaRPr>
          </a:p>
          <a:p>
            <a:pPr indent="-254000" lvl="0" marL="342900" rtl="0" algn="l">
              <a:lnSpc>
                <a:spcPct val="115000"/>
              </a:lnSpc>
              <a:spcBef>
                <a:spcPts val="0"/>
              </a:spcBef>
              <a:spcAft>
                <a:spcPts val="0"/>
              </a:spcAft>
              <a:buClr>
                <a:schemeClr val="lt1"/>
              </a:buClr>
              <a:buSzPts val="1400"/>
              <a:buFont typeface="Work Sans"/>
              <a:buChar char="●"/>
            </a:pPr>
            <a:r>
              <a:rPr lang="en" sz="1400">
                <a:solidFill>
                  <a:schemeClr val="lt1"/>
                </a:solidFill>
                <a:latin typeface="Work Sans"/>
                <a:ea typeface="Work Sans"/>
                <a:cs typeface="Work Sans"/>
                <a:sym typeface="Work Sans"/>
              </a:rPr>
              <a:t>Geographic gaps identified</a:t>
            </a:r>
            <a:endParaRPr sz="1400">
              <a:solidFill>
                <a:schemeClr val="lt1"/>
              </a:solidFill>
              <a:latin typeface="Work Sans"/>
              <a:ea typeface="Work Sans"/>
              <a:cs typeface="Work Sans"/>
              <a:sym typeface="Work Sans"/>
            </a:endParaRPr>
          </a:p>
        </p:txBody>
      </p:sp>
      <p:sp>
        <p:nvSpPr>
          <p:cNvPr id="142" name="Google Shape;142;p24"/>
          <p:cNvSpPr txBox="1"/>
          <p:nvPr/>
        </p:nvSpPr>
        <p:spPr>
          <a:xfrm>
            <a:off x="4694250" y="1378519"/>
            <a:ext cx="4157700" cy="2930700"/>
          </a:xfrm>
          <a:prstGeom prst="rect">
            <a:avLst/>
          </a:prstGeom>
          <a:noFill/>
          <a:ln>
            <a:noFill/>
          </a:ln>
        </p:spPr>
        <p:txBody>
          <a:bodyPr anchorCtr="0" anchor="t" bIns="68575" lIns="68575" spcFirstLastPara="1" rIns="68575" wrap="square" tIns="68575">
            <a:spAutoFit/>
          </a:bodyPr>
          <a:lstStyle/>
          <a:p>
            <a:pPr indent="0" lvl="0" marL="0" rtl="0" algn="l">
              <a:lnSpc>
                <a:spcPct val="115000"/>
              </a:lnSpc>
              <a:spcBef>
                <a:spcPts val="900"/>
              </a:spcBef>
              <a:spcAft>
                <a:spcPts val="0"/>
              </a:spcAft>
              <a:buNone/>
            </a:pPr>
            <a:r>
              <a:rPr lang="en" sz="1400">
                <a:solidFill>
                  <a:schemeClr val="lt1"/>
                </a:solidFill>
                <a:latin typeface="Work Sans"/>
                <a:ea typeface="Work Sans"/>
                <a:cs typeface="Work Sans"/>
                <a:sym typeface="Work Sans"/>
              </a:rPr>
              <a:t>Infrastructure</a:t>
            </a:r>
            <a:endParaRPr sz="1400">
              <a:solidFill>
                <a:schemeClr val="lt1"/>
              </a:solidFill>
              <a:latin typeface="Work Sans"/>
              <a:ea typeface="Work Sans"/>
              <a:cs typeface="Work Sans"/>
              <a:sym typeface="Work Sans"/>
            </a:endParaRPr>
          </a:p>
          <a:p>
            <a:pPr indent="-254000" lvl="0" marL="342900" rtl="0" algn="l">
              <a:lnSpc>
                <a:spcPct val="115000"/>
              </a:lnSpc>
              <a:spcBef>
                <a:spcPts val="900"/>
              </a:spcBef>
              <a:spcAft>
                <a:spcPts val="0"/>
              </a:spcAft>
              <a:buClr>
                <a:schemeClr val="lt1"/>
              </a:buClr>
              <a:buSzPts val="1400"/>
              <a:buFont typeface="Work Sans"/>
              <a:buChar char="●"/>
            </a:pPr>
            <a:r>
              <a:rPr lang="en" sz="1400">
                <a:solidFill>
                  <a:schemeClr val="lt1"/>
                </a:solidFill>
                <a:latin typeface="Work Sans"/>
                <a:ea typeface="Work Sans"/>
                <a:cs typeface="Work Sans"/>
                <a:sym typeface="Work Sans"/>
              </a:rPr>
              <a:t>Communication channels established</a:t>
            </a:r>
            <a:endParaRPr sz="1400">
              <a:solidFill>
                <a:schemeClr val="lt1"/>
              </a:solidFill>
              <a:latin typeface="Work Sans"/>
              <a:ea typeface="Work Sans"/>
              <a:cs typeface="Work Sans"/>
              <a:sym typeface="Work Sans"/>
            </a:endParaRPr>
          </a:p>
          <a:p>
            <a:pPr indent="-254000" lvl="0" marL="342900" rtl="0" algn="l">
              <a:lnSpc>
                <a:spcPct val="115000"/>
              </a:lnSpc>
              <a:spcBef>
                <a:spcPts val="0"/>
              </a:spcBef>
              <a:spcAft>
                <a:spcPts val="0"/>
              </a:spcAft>
              <a:buClr>
                <a:schemeClr val="lt1"/>
              </a:buClr>
              <a:buSzPts val="1400"/>
              <a:buFont typeface="Work Sans"/>
              <a:buChar char="●"/>
            </a:pPr>
            <a:r>
              <a:rPr lang="en" sz="1400">
                <a:solidFill>
                  <a:schemeClr val="lt1"/>
                </a:solidFill>
                <a:latin typeface="Work Sans"/>
                <a:ea typeface="Work Sans"/>
                <a:cs typeface="Work Sans"/>
                <a:sym typeface="Work Sans"/>
              </a:rPr>
              <a:t>Command Center connection confirmed</a:t>
            </a:r>
            <a:endParaRPr sz="1400">
              <a:solidFill>
                <a:schemeClr val="lt1"/>
              </a:solidFill>
              <a:latin typeface="Work Sans"/>
              <a:ea typeface="Work Sans"/>
              <a:cs typeface="Work Sans"/>
              <a:sym typeface="Work Sans"/>
            </a:endParaRPr>
          </a:p>
          <a:p>
            <a:pPr indent="-254000" lvl="0" marL="342900" rtl="0" algn="l">
              <a:lnSpc>
                <a:spcPct val="115000"/>
              </a:lnSpc>
              <a:spcBef>
                <a:spcPts val="0"/>
              </a:spcBef>
              <a:spcAft>
                <a:spcPts val="0"/>
              </a:spcAft>
              <a:buClr>
                <a:schemeClr val="lt1"/>
              </a:buClr>
              <a:buSzPts val="1400"/>
              <a:buFont typeface="Work Sans"/>
              <a:buChar char="●"/>
            </a:pPr>
            <a:r>
              <a:rPr lang="en" sz="1400">
                <a:solidFill>
                  <a:schemeClr val="lt1"/>
                </a:solidFill>
                <a:latin typeface="Work Sans"/>
                <a:ea typeface="Work Sans"/>
                <a:cs typeface="Work Sans"/>
                <a:sym typeface="Work Sans"/>
              </a:rPr>
              <a:t>Escalation protocols understood</a:t>
            </a:r>
            <a:endParaRPr sz="1400">
              <a:solidFill>
                <a:schemeClr val="lt1"/>
              </a:solidFill>
              <a:latin typeface="Work Sans"/>
              <a:ea typeface="Work Sans"/>
              <a:cs typeface="Work Sans"/>
              <a:sym typeface="Work Sans"/>
            </a:endParaRPr>
          </a:p>
          <a:p>
            <a:pPr indent="0" lvl="0" marL="0" rtl="0" algn="l">
              <a:lnSpc>
                <a:spcPct val="115000"/>
              </a:lnSpc>
              <a:spcBef>
                <a:spcPts val="900"/>
              </a:spcBef>
              <a:spcAft>
                <a:spcPts val="0"/>
              </a:spcAft>
              <a:buNone/>
            </a:pPr>
            <a:r>
              <a:rPr lang="en" sz="1400">
                <a:solidFill>
                  <a:schemeClr val="lt1"/>
                </a:solidFill>
                <a:latin typeface="Work Sans"/>
                <a:ea typeface="Work Sans"/>
                <a:cs typeface="Work Sans"/>
                <a:sym typeface="Work Sans"/>
              </a:rPr>
              <a:t>Response</a:t>
            </a:r>
            <a:endParaRPr sz="1400">
              <a:solidFill>
                <a:schemeClr val="lt1"/>
              </a:solidFill>
              <a:latin typeface="Work Sans"/>
              <a:ea typeface="Work Sans"/>
              <a:cs typeface="Work Sans"/>
              <a:sym typeface="Work Sans"/>
            </a:endParaRPr>
          </a:p>
          <a:p>
            <a:pPr indent="-254000" lvl="0" marL="342900" rtl="0" algn="l">
              <a:lnSpc>
                <a:spcPct val="115000"/>
              </a:lnSpc>
              <a:spcBef>
                <a:spcPts val="900"/>
              </a:spcBef>
              <a:spcAft>
                <a:spcPts val="0"/>
              </a:spcAft>
              <a:buClr>
                <a:schemeClr val="lt1"/>
              </a:buClr>
              <a:buSzPts val="1400"/>
              <a:buFont typeface="Work Sans"/>
              <a:buChar char="●"/>
            </a:pPr>
            <a:r>
              <a:rPr lang="en" sz="1400">
                <a:solidFill>
                  <a:schemeClr val="lt1"/>
                </a:solidFill>
                <a:latin typeface="Work Sans"/>
                <a:ea typeface="Work Sans"/>
                <a:cs typeface="Work Sans"/>
                <a:sym typeface="Work Sans"/>
              </a:rPr>
              <a:t>Issues reported quickly</a:t>
            </a:r>
            <a:endParaRPr sz="1400">
              <a:solidFill>
                <a:schemeClr val="lt1"/>
              </a:solidFill>
              <a:latin typeface="Work Sans"/>
              <a:ea typeface="Work Sans"/>
              <a:cs typeface="Work Sans"/>
              <a:sym typeface="Work Sans"/>
            </a:endParaRPr>
          </a:p>
          <a:p>
            <a:pPr indent="-254000" lvl="0" marL="342900" rtl="0" algn="l">
              <a:lnSpc>
                <a:spcPct val="115000"/>
              </a:lnSpc>
              <a:spcBef>
                <a:spcPts val="0"/>
              </a:spcBef>
              <a:spcAft>
                <a:spcPts val="0"/>
              </a:spcAft>
              <a:buClr>
                <a:schemeClr val="lt1"/>
              </a:buClr>
              <a:buSzPts val="1400"/>
              <a:buFont typeface="Work Sans"/>
              <a:buChar char="●"/>
            </a:pPr>
            <a:r>
              <a:rPr lang="en" sz="1400">
                <a:solidFill>
                  <a:schemeClr val="lt1"/>
                </a:solidFill>
                <a:latin typeface="Work Sans"/>
                <a:ea typeface="Work Sans"/>
                <a:cs typeface="Work Sans"/>
                <a:sym typeface="Work Sans"/>
              </a:rPr>
              <a:t>Legal concerns escalated appropriately</a:t>
            </a:r>
            <a:endParaRPr sz="1400">
              <a:solidFill>
                <a:schemeClr val="lt1"/>
              </a:solidFill>
              <a:latin typeface="Work Sans"/>
              <a:ea typeface="Work Sans"/>
              <a:cs typeface="Work Sans"/>
              <a:sym typeface="Work Sans"/>
            </a:endParaRPr>
          </a:p>
          <a:p>
            <a:pPr indent="-254000" lvl="0" marL="342900" rtl="0" algn="l">
              <a:lnSpc>
                <a:spcPct val="115000"/>
              </a:lnSpc>
              <a:spcBef>
                <a:spcPts val="0"/>
              </a:spcBef>
              <a:spcAft>
                <a:spcPts val="0"/>
              </a:spcAft>
              <a:buClr>
                <a:schemeClr val="lt1"/>
              </a:buClr>
              <a:buSzPts val="1400"/>
              <a:buFont typeface="Work Sans"/>
              <a:buChar char="●"/>
            </a:pPr>
            <a:r>
              <a:rPr lang="en" sz="1400">
                <a:solidFill>
                  <a:schemeClr val="lt1"/>
                </a:solidFill>
                <a:latin typeface="Work Sans"/>
                <a:ea typeface="Work Sans"/>
                <a:cs typeface="Work Sans"/>
                <a:sym typeface="Work Sans"/>
              </a:rPr>
              <a:t>Accessibility concerns documented</a:t>
            </a:r>
            <a:endParaRPr sz="1400">
              <a:solidFill>
                <a:schemeClr val="lt1"/>
              </a:solidFill>
              <a:latin typeface="Work Sans"/>
              <a:ea typeface="Work Sans"/>
              <a:cs typeface="Work Sans"/>
              <a:sym typeface="Work Sans"/>
            </a:endParaRPr>
          </a:p>
          <a:p>
            <a:pPr indent="-254000" lvl="0" marL="342900" rtl="0" algn="l">
              <a:lnSpc>
                <a:spcPct val="115000"/>
              </a:lnSpc>
              <a:spcBef>
                <a:spcPts val="0"/>
              </a:spcBef>
              <a:spcAft>
                <a:spcPts val="0"/>
              </a:spcAft>
              <a:buClr>
                <a:schemeClr val="lt1"/>
              </a:buClr>
              <a:buSzPts val="1400"/>
              <a:buFont typeface="Work Sans"/>
              <a:buChar char="●"/>
            </a:pPr>
            <a:r>
              <a:rPr lang="en" sz="1400">
                <a:solidFill>
                  <a:schemeClr val="lt1"/>
                </a:solidFill>
                <a:latin typeface="Work Sans"/>
                <a:ea typeface="Work Sans"/>
                <a:cs typeface="Work Sans"/>
                <a:sym typeface="Work Sans"/>
              </a:rPr>
              <a:t>Emerging patterns identified</a:t>
            </a:r>
            <a:endParaRPr sz="1400">
              <a:solidFill>
                <a:schemeClr val="lt1"/>
              </a:solidFill>
              <a:latin typeface="Work Sans"/>
              <a:ea typeface="Work Sans"/>
              <a:cs typeface="Work Sans"/>
              <a:sym typeface="Work Sans"/>
            </a:endParaRPr>
          </a:p>
          <a:p>
            <a:pPr indent="-254000" lvl="0" marL="342900" rtl="0" algn="l">
              <a:lnSpc>
                <a:spcPct val="115000"/>
              </a:lnSpc>
              <a:spcBef>
                <a:spcPts val="0"/>
              </a:spcBef>
              <a:spcAft>
                <a:spcPts val="0"/>
              </a:spcAft>
              <a:buClr>
                <a:schemeClr val="lt1"/>
              </a:buClr>
              <a:buSzPts val="1400"/>
              <a:buFont typeface="Work Sans"/>
              <a:buChar char="●"/>
            </a:pPr>
            <a:r>
              <a:rPr lang="en" sz="1400">
                <a:solidFill>
                  <a:schemeClr val="lt1"/>
                </a:solidFill>
                <a:latin typeface="Work Sans"/>
                <a:ea typeface="Work Sans"/>
                <a:cs typeface="Work Sans"/>
                <a:sym typeface="Work Sans"/>
              </a:rPr>
              <a:t>Volunteers supported throughout the day</a:t>
            </a:r>
            <a:endParaRPr sz="1400">
              <a:solidFill>
                <a:schemeClr val="lt1"/>
              </a:solidFill>
              <a:latin typeface="Work Sans"/>
              <a:ea typeface="Work Sans"/>
              <a:cs typeface="Work Sans"/>
              <a:sym typeface="Work Sans"/>
            </a:endParaRPr>
          </a:p>
        </p:txBody>
      </p:sp>
      <p:sp>
        <p:nvSpPr>
          <p:cNvPr id="143" name="Google Shape;143;p24"/>
          <p:cNvSpPr txBox="1"/>
          <p:nvPr/>
        </p:nvSpPr>
        <p:spPr>
          <a:xfrm>
            <a:off x="934425" y="900497"/>
            <a:ext cx="7275300" cy="4155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lang="en" sz="1800">
                <a:solidFill>
                  <a:schemeClr val="lt1"/>
                </a:solidFill>
                <a:latin typeface="Work Sans"/>
                <a:ea typeface="Work Sans"/>
                <a:cs typeface="Work Sans"/>
                <a:sym typeface="Work Sans"/>
              </a:rPr>
              <a:t>By Election Day, Every Participating Jurisdiction Should Have: </a:t>
            </a:r>
            <a:endParaRPr b="1" sz="1800">
              <a:solidFill>
                <a:schemeClr val="lt1"/>
              </a:solidFill>
              <a:latin typeface="Work Sans"/>
              <a:ea typeface="Work Sans"/>
              <a:cs typeface="Work Sans"/>
              <a:sym typeface="Work Sans"/>
            </a:endParaRPr>
          </a:p>
        </p:txBody>
      </p:sp>
      <p:sp>
        <p:nvSpPr>
          <p:cNvPr id="144" name="Google Shape;144;p24"/>
          <p:cNvSpPr txBox="1"/>
          <p:nvPr/>
        </p:nvSpPr>
        <p:spPr>
          <a:xfrm>
            <a:off x="613125" y="4418738"/>
            <a:ext cx="7917900" cy="4155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b="1" lang="en" sz="1800">
                <a:solidFill>
                  <a:schemeClr val="lt1"/>
                </a:solidFill>
                <a:latin typeface="Work Sans"/>
                <a:ea typeface="Work Sans"/>
                <a:cs typeface="Work Sans"/>
                <a:sym typeface="Work Sans"/>
              </a:rPr>
              <a:t>Prepared Locally. Connected Statewide. Supported Nationally. </a:t>
            </a:r>
            <a:endParaRPr b="1" sz="1800">
              <a:solidFill>
                <a:schemeClr val="lt1"/>
              </a:solidFill>
              <a:latin typeface="Work Sans"/>
              <a:ea typeface="Work Sans"/>
              <a:cs typeface="Work Sans"/>
              <a:sym typeface="Work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48" name="Shape 148"/>
        <p:cNvGrpSpPr/>
        <p:nvPr/>
      </p:nvGrpSpPr>
      <p:grpSpPr>
        <a:xfrm>
          <a:off x="0" y="0"/>
          <a:ext cx="0" cy="0"/>
          <a:chOff x="0" y="0"/>
          <a:chExt cx="0" cy="0"/>
        </a:xfrm>
      </p:grpSpPr>
      <p:sp>
        <p:nvSpPr>
          <p:cNvPr id="149" name="Google Shape;149;p25"/>
          <p:cNvSpPr txBox="1"/>
          <p:nvPr>
            <p:ph idx="12" type="sldNum"/>
          </p:nvPr>
        </p:nvSpPr>
        <p:spPr>
          <a:xfrm>
            <a:off x="6354343" y="3497413"/>
            <a:ext cx="411600" cy="2952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50" name="Google Shape;150;p25"/>
          <p:cNvSpPr/>
          <p:nvPr/>
        </p:nvSpPr>
        <p:spPr>
          <a:xfrm>
            <a:off x="495581" y="324806"/>
            <a:ext cx="1835700" cy="5727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51" name="Google Shape;151;p25"/>
          <p:cNvSpPr txBox="1"/>
          <p:nvPr>
            <p:ph type="title"/>
          </p:nvPr>
        </p:nvSpPr>
        <p:spPr>
          <a:xfrm>
            <a:off x="495581" y="153369"/>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b="1" lang="en" sz="3600">
                <a:highlight>
                  <a:srgbClr val="FFFFFF"/>
                </a:highlight>
                <a:latin typeface="Poppins"/>
                <a:ea typeface="Poppins"/>
                <a:cs typeface="Poppins"/>
                <a:sym typeface="Poppins"/>
              </a:rPr>
              <a:t>Sign up   </a:t>
            </a:r>
            <a:endParaRPr b="1" sz="3600">
              <a:solidFill>
                <a:srgbClr val="FFFFFF"/>
              </a:solidFill>
              <a:highlight>
                <a:srgbClr val="FFFFFF"/>
              </a:highlight>
              <a:latin typeface="Poppins"/>
              <a:ea typeface="Poppins"/>
              <a:cs typeface="Poppins"/>
              <a:sym typeface="Poppins"/>
            </a:endParaRPr>
          </a:p>
        </p:txBody>
      </p:sp>
      <p:sp>
        <p:nvSpPr>
          <p:cNvPr id="152" name="Google Shape;152;p25"/>
          <p:cNvSpPr txBox="1"/>
          <p:nvPr/>
        </p:nvSpPr>
        <p:spPr>
          <a:xfrm>
            <a:off x="541325" y="1103750"/>
            <a:ext cx="7503600" cy="4378500"/>
          </a:xfrm>
          <a:prstGeom prst="rect">
            <a:avLst/>
          </a:prstGeom>
          <a:noFill/>
          <a:ln cap="flat" cmpd="sng" w="9525">
            <a:solidFill>
              <a:schemeClr val="dk1"/>
            </a:solidFill>
            <a:prstDash val="solid"/>
            <a:round/>
            <a:headEnd len="sm" w="sm" type="none"/>
            <a:tailEnd len="sm" w="sm" type="none"/>
          </a:ln>
        </p:spPr>
        <p:txBody>
          <a:bodyPr anchorCtr="0" anchor="t" bIns="68575" lIns="68575" spcFirstLastPara="1" rIns="68575" wrap="square" tIns="68575">
            <a:spAutoFit/>
          </a:bodyPr>
          <a:lstStyle/>
          <a:p>
            <a:pPr indent="0" lvl="0" marL="0" rtl="0" algn="l">
              <a:lnSpc>
                <a:spcPct val="115000"/>
              </a:lnSpc>
              <a:spcBef>
                <a:spcPts val="1100"/>
              </a:spcBef>
              <a:spcAft>
                <a:spcPts val="0"/>
              </a:spcAft>
              <a:buNone/>
            </a:pPr>
            <a:r>
              <a:rPr b="1" lang="en" sz="2100">
                <a:solidFill>
                  <a:schemeClr val="lt1"/>
                </a:solidFill>
                <a:latin typeface="Work Sans"/>
                <a:ea typeface="Work Sans"/>
                <a:cs typeface="Work Sans"/>
                <a:sym typeface="Work Sans"/>
              </a:rPr>
              <a:t>Volunteer on Election Day as a Legal Monitor</a:t>
            </a:r>
            <a:endParaRPr b="1" sz="2100">
              <a:solidFill>
                <a:schemeClr val="lt1"/>
              </a:solidFill>
              <a:latin typeface="Work Sans"/>
              <a:ea typeface="Work Sans"/>
              <a:cs typeface="Work Sans"/>
              <a:sym typeface="Work Sans"/>
            </a:endParaRPr>
          </a:p>
          <a:p>
            <a:pPr indent="-298450" lvl="0" marL="342900" rtl="0" algn="l">
              <a:lnSpc>
                <a:spcPct val="115000"/>
              </a:lnSpc>
              <a:spcBef>
                <a:spcPts val="900"/>
              </a:spcBef>
              <a:spcAft>
                <a:spcPts val="0"/>
              </a:spcAft>
              <a:buClr>
                <a:schemeClr val="lt1"/>
              </a:buClr>
              <a:buSzPts val="2100"/>
              <a:buFont typeface="Work Sans"/>
              <a:buChar char="●"/>
            </a:pPr>
            <a:r>
              <a:rPr lang="en" sz="2100">
                <a:solidFill>
                  <a:schemeClr val="lt1"/>
                </a:solidFill>
                <a:latin typeface="Work Sans"/>
                <a:ea typeface="Work Sans"/>
                <a:cs typeface="Work Sans"/>
                <a:sym typeface="Work Sans"/>
              </a:rPr>
              <a:t>Opportunities available in AL, GA, FL, PA, VA, and TX. NC and OH coming soon. Sign up on NBA website.</a:t>
            </a:r>
            <a:endParaRPr sz="2100">
              <a:solidFill>
                <a:schemeClr val="lt1"/>
              </a:solidFill>
              <a:latin typeface="Work Sans"/>
              <a:ea typeface="Work Sans"/>
              <a:cs typeface="Work Sans"/>
              <a:sym typeface="Work Sans"/>
            </a:endParaRPr>
          </a:p>
          <a:p>
            <a:pPr indent="0" lvl="0" marL="0" rtl="0" algn="l">
              <a:lnSpc>
                <a:spcPct val="115000"/>
              </a:lnSpc>
              <a:spcBef>
                <a:spcPts val="900"/>
              </a:spcBef>
              <a:spcAft>
                <a:spcPts val="0"/>
              </a:spcAft>
              <a:buNone/>
            </a:pPr>
            <a:r>
              <a:t/>
            </a:r>
            <a:endParaRPr sz="2100">
              <a:solidFill>
                <a:schemeClr val="lt1"/>
              </a:solidFill>
              <a:latin typeface="Work Sans"/>
              <a:ea typeface="Work Sans"/>
              <a:cs typeface="Work Sans"/>
              <a:sym typeface="Work Sans"/>
            </a:endParaRPr>
          </a:p>
          <a:p>
            <a:pPr indent="0" lvl="0" marL="0" rtl="0" algn="l">
              <a:lnSpc>
                <a:spcPct val="115000"/>
              </a:lnSpc>
              <a:spcBef>
                <a:spcPts val="900"/>
              </a:spcBef>
              <a:spcAft>
                <a:spcPts val="0"/>
              </a:spcAft>
              <a:buNone/>
            </a:pPr>
            <a:r>
              <a:rPr b="1" lang="en" sz="2100">
                <a:solidFill>
                  <a:schemeClr val="lt1"/>
                </a:solidFill>
                <a:latin typeface="Work Sans"/>
                <a:ea typeface="Work Sans"/>
                <a:cs typeface="Work Sans"/>
                <a:sym typeface="Work Sans"/>
              </a:rPr>
              <a:t>Have more time? </a:t>
            </a:r>
            <a:endParaRPr b="1" sz="2100">
              <a:solidFill>
                <a:schemeClr val="lt1"/>
              </a:solidFill>
              <a:latin typeface="Work Sans"/>
              <a:ea typeface="Work Sans"/>
              <a:cs typeface="Work Sans"/>
              <a:sym typeface="Work Sans"/>
            </a:endParaRPr>
          </a:p>
          <a:p>
            <a:pPr indent="-317500" lvl="0" marL="457200" rtl="0" algn="l">
              <a:lnSpc>
                <a:spcPct val="115000"/>
              </a:lnSpc>
              <a:spcBef>
                <a:spcPts val="900"/>
              </a:spcBef>
              <a:spcAft>
                <a:spcPts val="0"/>
              </a:spcAft>
              <a:buClr>
                <a:schemeClr val="lt1"/>
              </a:buClr>
              <a:buSzPts val="1400"/>
              <a:buChar char="●"/>
            </a:pPr>
            <a:r>
              <a:rPr lang="en" sz="2100">
                <a:solidFill>
                  <a:schemeClr val="lt1"/>
                </a:solidFill>
                <a:latin typeface="Work Sans"/>
                <a:ea typeface="Work Sans"/>
                <a:cs typeface="Work Sans"/>
                <a:sym typeface="Work Sans"/>
              </a:rPr>
              <a:t>Serv</a:t>
            </a:r>
            <a:r>
              <a:rPr lang="en" sz="1800">
                <a:solidFill>
                  <a:schemeClr val="lt1"/>
                </a:solidFill>
                <a:latin typeface="Roboto"/>
                <a:ea typeface="Roboto"/>
                <a:cs typeface="Roboto"/>
                <a:sym typeface="Roboto"/>
              </a:rPr>
              <a:t>e as a program lead to help expand our legal roving monitor programming. States may include IL, LA, MI, and WI.</a:t>
            </a:r>
            <a:endParaRPr sz="1800">
              <a:solidFill>
                <a:schemeClr val="lt1"/>
              </a:solidFill>
              <a:latin typeface="Roboto"/>
              <a:ea typeface="Roboto"/>
              <a:cs typeface="Roboto"/>
              <a:sym typeface="Roboto"/>
            </a:endParaRPr>
          </a:p>
          <a:p>
            <a:pPr indent="-317500" lvl="0" marL="457200" rtl="0" algn="l">
              <a:lnSpc>
                <a:spcPct val="115000"/>
              </a:lnSpc>
              <a:spcBef>
                <a:spcPts val="0"/>
              </a:spcBef>
              <a:spcAft>
                <a:spcPts val="0"/>
              </a:spcAft>
              <a:buClr>
                <a:schemeClr val="lt1"/>
              </a:buClr>
              <a:buSzPts val="1400"/>
              <a:buChar char="●"/>
            </a:pPr>
            <a:r>
              <a:rPr lang="en" sz="1800">
                <a:solidFill>
                  <a:schemeClr val="lt1"/>
                </a:solidFill>
                <a:latin typeface="Roboto"/>
                <a:ea typeface="Roboto"/>
                <a:cs typeface="Roboto"/>
                <a:sym typeface="Roboto"/>
              </a:rPr>
              <a:t>Email </a:t>
            </a:r>
            <a:r>
              <a:rPr lang="en" sz="1800" u="sng">
                <a:solidFill>
                  <a:schemeClr val="lt1"/>
                </a:solidFill>
                <a:latin typeface="Roboto"/>
                <a:ea typeface="Roboto"/>
                <a:cs typeface="Roboto"/>
                <a:sym typeface="Roboto"/>
                <a:hlinkClick r:id="rId3">
                  <a:extLst>
                    <a:ext uri="{A12FA001-AC4F-418D-AE19-62706E023703}">
                      <ahyp:hlinkClr val="tx"/>
                    </a:ext>
                  </a:extLst>
                </a:hlinkClick>
              </a:rPr>
              <a:t>electionprotection@nationalbar.org</a:t>
            </a:r>
            <a:r>
              <a:rPr lang="en" sz="1800">
                <a:solidFill>
                  <a:schemeClr val="lt1"/>
                </a:solidFill>
                <a:latin typeface="Roboto"/>
                <a:ea typeface="Roboto"/>
                <a:cs typeface="Roboto"/>
                <a:sym typeface="Roboto"/>
              </a:rPr>
              <a:t> to express interest.</a:t>
            </a:r>
            <a:endParaRPr sz="1800">
              <a:solidFill>
                <a:schemeClr val="lt1"/>
              </a:solidFill>
              <a:latin typeface="Roboto"/>
              <a:ea typeface="Roboto"/>
              <a:cs typeface="Roboto"/>
              <a:sym typeface="Roboto"/>
            </a:endParaRPr>
          </a:p>
          <a:p>
            <a:pPr indent="0" lvl="0" marL="0" rtl="0" algn="l">
              <a:lnSpc>
                <a:spcPct val="115000"/>
              </a:lnSpc>
              <a:spcBef>
                <a:spcPts val="900"/>
              </a:spcBef>
              <a:spcAft>
                <a:spcPts val="0"/>
              </a:spcAft>
              <a:buNone/>
            </a:pPr>
            <a:r>
              <a:t/>
            </a:r>
            <a:endParaRPr sz="2100">
              <a:solidFill>
                <a:schemeClr val="lt1"/>
              </a:solidFill>
              <a:latin typeface="Work Sans"/>
              <a:ea typeface="Work Sans"/>
              <a:cs typeface="Work Sans"/>
              <a:sym typeface="Work Sans"/>
            </a:endParaRPr>
          </a:p>
          <a:p>
            <a:pPr indent="0" lvl="0" marL="342900" rtl="0" algn="l">
              <a:spcBef>
                <a:spcPts val="900"/>
              </a:spcBef>
              <a:spcAft>
                <a:spcPts val="0"/>
              </a:spcAft>
              <a:buNone/>
            </a:pPr>
            <a:r>
              <a:t/>
            </a:r>
            <a:endParaRPr sz="2000">
              <a:solidFill>
                <a:schemeClr val="lt1"/>
              </a:solidFill>
              <a:latin typeface="Work Sans"/>
              <a:ea typeface="Work Sans"/>
              <a:cs typeface="Work Sans"/>
              <a:sym typeface="Work San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dern Writer">
  <a:themeElements>
    <a:clrScheme name="Modern Writer">
      <a:dk1>
        <a:srgbClr val="222A5F"/>
      </a:dk1>
      <a:lt1>
        <a:srgbClr val="CACBD6"/>
      </a:lt1>
      <a:dk2>
        <a:srgbClr val="222A5F"/>
      </a:dk2>
      <a:lt2>
        <a:srgbClr val="CCE1FA"/>
      </a:lt2>
      <a:accent1>
        <a:srgbClr val="CCE1FA"/>
      </a:accent1>
      <a:accent2>
        <a:srgbClr val="CACBD6"/>
      </a:accent2>
      <a:accent3>
        <a:srgbClr val="3FAFEF"/>
      </a:accent3>
      <a:accent4>
        <a:srgbClr val="3FAFEF"/>
      </a:accent4>
      <a:accent5>
        <a:srgbClr val="00838F"/>
      </a:accent5>
      <a:accent6>
        <a:srgbClr val="F8E71C"/>
      </a:accent6>
      <a:hlink>
        <a:srgbClr val="00838F"/>
      </a:hlink>
      <a:folHlink>
        <a:srgbClr val="0083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